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 id="2147483669" r:id="rId5"/>
  </p:sldMasterIdLst>
  <p:notesMasterIdLst>
    <p:notesMasterId r:id="rId22"/>
  </p:notesMasterIdLst>
  <p:handoutMasterIdLst>
    <p:handoutMasterId r:id="rId23"/>
  </p:handoutMasterIdLst>
  <p:sldIdLst>
    <p:sldId id="292" r:id="rId6"/>
    <p:sldId id="275" r:id="rId7"/>
    <p:sldId id="276" r:id="rId8"/>
    <p:sldId id="296" r:id="rId9"/>
    <p:sldId id="297" r:id="rId10"/>
    <p:sldId id="313" r:id="rId11"/>
    <p:sldId id="298" r:id="rId12"/>
    <p:sldId id="300" r:id="rId13"/>
    <p:sldId id="309" r:id="rId14"/>
    <p:sldId id="310" r:id="rId15"/>
    <p:sldId id="308" r:id="rId16"/>
    <p:sldId id="311" r:id="rId17"/>
    <p:sldId id="312" r:id="rId18"/>
    <p:sldId id="307" r:id="rId19"/>
    <p:sldId id="283" r:id="rId20"/>
    <p:sldId id="289" r:id="rId2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5634"/>
  </p:normalViewPr>
  <p:slideViewPr>
    <p:cSldViewPr snapToGrid="0" showGuides="1">
      <p:cViewPr varScale="1">
        <p:scale>
          <a:sx n="113" d="100"/>
          <a:sy n="113" d="100"/>
        </p:scale>
        <p:origin x="510" y="10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58" d="100"/>
          <a:sy n="58" d="100"/>
        </p:scale>
        <p:origin x="2491" y="67"/>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handoutMaster" Target="handoutMasters/handoutMaster1.xml"/><Relationship Id="rId28" Type="http://schemas.microsoft.com/office/2018/10/relationships/authors" Target="author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5/5/2025</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jpeg>
</file>

<file path=ppt/media/image2.png>
</file>

<file path=ppt/media/image3.jpg>
</file>

<file path=ppt/media/image4.png>
</file>

<file path=ppt/media/image5.jp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a:extLst>
              <a:ext uri="{FF2B5EF4-FFF2-40B4-BE49-F238E27FC236}">
                <a16:creationId xmlns:a16="http://schemas.microsoft.com/office/drawing/2014/main" id="{ED2950FC-64C0-50D7-5101-884A13ED2F1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9" name="Slide Image Placeholder 8">
            <a:extLst>
              <a:ext uri="{FF2B5EF4-FFF2-40B4-BE49-F238E27FC236}">
                <a16:creationId xmlns:a16="http://schemas.microsoft.com/office/drawing/2014/main" id="{CEA88831-A930-596B-0685-672024BE2711}"/>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10" name="Footer Placeholder 9">
            <a:extLst>
              <a:ext uri="{FF2B5EF4-FFF2-40B4-BE49-F238E27FC236}">
                <a16:creationId xmlns:a16="http://schemas.microsoft.com/office/drawing/2014/main" id="{2A3FD0A0-F4FB-BC20-358F-C4F179AA898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11" name="Date Placeholder 10">
            <a:extLst>
              <a:ext uri="{FF2B5EF4-FFF2-40B4-BE49-F238E27FC236}">
                <a16:creationId xmlns:a16="http://schemas.microsoft.com/office/drawing/2014/main" id="{2D389891-233D-6282-224F-6B8EC0182D20}"/>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D61DD8-56E8-44DB-8D68-9188DEA50502}" type="datetimeFigureOut">
              <a:rPr lang="en-US" smtClean="0"/>
              <a:t>5/5/2025</a:t>
            </a:fld>
            <a:endParaRPr lang="en-US"/>
          </a:p>
        </p:txBody>
      </p:sp>
      <p:sp>
        <p:nvSpPr>
          <p:cNvPr id="12" name="Notes Placeholder 11">
            <a:extLst>
              <a:ext uri="{FF2B5EF4-FFF2-40B4-BE49-F238E27FC236}">
                <a16:creationId xmlns:a16="http://schemas.microsoft.com/office/drawing/2014/main" id="{F2A2D99A-04B6-3AD9-B6DA-EEE29FB0DDFD}"/>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a:extLst>
              <a:ext uri="{FF2B5EF4-FFF2-40B4-BE49-F238E27FC236}">
                <a16:creationId xmlns:a16="http://schemas.microsoft.com/office/drawing/2014/main" id="{AEF4F81C-C1F0-7738-A271-96AF417D7F89}"/>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384C781-2765-427A-A960-385CE0D0CAB9}" type="slidenum">
              <a:rPr lang="en-US" smtClean="0"/>
              <a:t>‹#›</a:t>
            </a:fld>
            <a:endParaRPr 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a:t>
            </a:fld>
            <a:endParaRPr lang="en-US" altLang="zh-CN" noProof="0" dirty="0"/>
          </a:p>
        </p:txBody>
      </p:sp>
    </p:spTree>
    <p:extLst>
      <p:ext uri="{BB962C8B-B14F-4D97-AF65-F5344CB8AC3E}">
        <p14:creationId xmlns:p14="http://schemas.microsoft.com/office/powerpoint/2010/main" val="201479706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10</a:t>
            </a:fld>
            <a:endParaRPr lang="en-US" altLang="zh-CN" noProof="0" dirty="0"/>
          </a:p>
        </p:txBody>
      </p:sp>
    </p:spTree>
    <p:extLst>
      <p:ext uri="{BB962C8B-B14F-4D97-AF65-F5344CB8AC3E}">
        <p14:creationId xmlns:p14="http://schemas.microsoft.com/office/powerpoint/2010/main" val="11430768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11</a:t>
            </a:fld>
            <a:endParaRPr lang="en-US" altLang="zh-CN" noProof="0" dirty="0"/>
          </a:p>
        </p:txBody>
      </p:sp>
    </p:spTree>
    <p:extLst>
      <p:ext uri="{BB962C8B-B14F-4D97-AF65-F5344CB8AC3E}">
        <p14:creationId xmlns:p14="http://schemas.microsoft.com/office/powerpoint/2010/main" val="357663301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12</a:t>
            </a:fld>
            <a:endParaRPr lang="en-US" altLang="zh-CN" noProof="0" dirty="0"/>
          </a:p>
        </p:txBody>
      </p:sp>
    </p:spTree>
    <p:extLst>
      <p:ext uri="{BB962C8B-B14F-4D97-AF65-F5344CB8AC3E}">
        <p14:creationId xmlns:p14="http://schemas.microsoft.com/office/powerpoint/2010/main" val="25996336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13</a:t>
            </a:fld>
            <a:endParaRPr lang="en-US" altLang="zh-CN" noProof="0" dirty="0"/>
          </a:p>
        </p:txBody>
      </p:sp>
    </p:spTree>
    <p:extLst>
      <p:ext uri="{BB962C8B-B14F-4D97-AF65-F5344CB8AC3E}">
        <p14:creationId xmlns:p14="http://schemas.microsoft.com/office/powerpoint/2010/main" val="35315423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14</a:t>
            </a:fld>
            <a:endParaRPr lang="en-US" altLang="zh-CN" noProof="0" dirty="0"/>
          </a:p>
        </p:txBody>
      </p:sp>
    </p:spTree>
    <p:extLst>
      <p:ext uri="{BB962C8B-B14F-4D97-AF65-F5344CB8AC3E}">
        <p14:creationId xmlns:p14="http://schemas.microsoft.com/office/powerpoint/2010/main" val="1215830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15</a:t>
            </a:fld>
            <a:endParaRPr lang="en-US" altLang="zh-CN" noProof="0" dirty="0"/>
          </a:p>
        </p:txBody>
      </p:sp>
    </p:spTree>
    <p:extLst>
      <p:ext uri="{BB962C8B-B14F-4D97-AF65-F5344CB8AC3E}">
        <p14:creationId xmlns:p14="http://schemas.microsoft.com/office/powerpoint/2010/main" val="9912361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dirty="0"/>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16</a:t>
            </a:fld>
            <a:endParaRPr lang="en-US" altLang="zh-CN" noProof="0" dirty="0"/>
          </a:p>
        </p:txBody>
      </p:sp>
    </p:spTree>
    <p:extLst>
      <p:ext uri="{BB962C8B-B14F-4D97-AF65-F5344CB8AC3E}">
        <p14:creationId xmlns:p14="http://schemas.microsoft.com/office/powerpoint/2010/main" val="1439298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2</a:t>
            </a:fld>
            <a:endParaRPr lang="en-US" altLang="zh-CN" noProof="0" dirty="0"/>
          </a:p>
        </p:txBody>
      </p:sp>
    </p:spTree>
    <p:extLst>
      <p:ext uri="{BB962C8B-B14F-4D97-AF65-F5344CB8AC3E}">
        <p14:creationId xmlns:p14="http://schemas.microsoft.com/office/powerpoint/2010/main" val="4647226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3</a:t>
            </a:fld>
            <a:endParaRPr lang="en-US" altLang="zh-CN" noProof="0" dirty="0"/>
          </a:p>
        </p:txBody>
      </p:sp>
    </p:spTree>
    <p:extLst>
      <p:ext uri="{BB962C8B-B14F-4D97-AF65-F5344CB8AC3E}">
        <p14:creationId xmlns:p14="http://schemas.microsoft.com/office/powerpoint/2010/main" val="1337937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4</a:t>
            </a:fld>
            <a:endParaRPr lang="en-US" altLang="zh-CN" noProof="0" dirty="0"/>
          </a:p>
        </p:txBody>
      </p:sp>
    </p:spTree>
    <p:extLst>
      <p:ext uri="{BB962C8B-B14F-4D97-AF65-F5344CB8AC3E}">
        <p14:creationId xmlns:p14="http://schemas.microsoft.com/office/powerpoint/2010/main" val="15116923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5</a:t>
            </a:fld>
            <a:endParaRPr lang="en-US" altLang="zh-CN" noProof="0" dirty="0"/>
          </a:p>
        </p:txBody>
      </p:sp>
    </p:spTree>
    <p:extLst>
      <p:ext uri="{BB962C8B-B14F-4D97-AF65-F5344CB8AC3E}">
        <p14:creationId xmlns:p14="http://schemas.microsoft.com/office/powerpoint/2010/main" val="37182275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6</a:t>
            </a:fld>
            <a:endParaRPr lang="en-US" altLang="zh-CN" noProof="0" dirty="0"/>
          </a:p>
        </p:txBody>
      </p:sp>
    </p:spTree>
    <p:extLst>
      <p:ext uri="{BB962C8B-B14F-4D97-AF65-F5344CB8AC3E}">
        <p14:creationId xmlns:p14="http://schemas.microsoft.com/office/powerpoint/2010/main" val="304971482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7</a:t>
            </a:fld>
            <a:endParaRPr lang="en-US" altLang="zh-CN" noProof="0" dirty="0"/>
          </a:p>
        </p:txBody>
      </p:sp>
    </p:spTree>
    <p:extLst>
      <p:ext uri="{BB962C8B-B14F-4D97-AF65-F5344CB8AC3E}">
        <p14:creationId xmlns:p14="http://schemas.microsoft.com/office/powerpoint/2010/main" val="26995618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8</a:t>
            </a:fld>
            <a:endParaRPr lang="en-US" altLang="zh-CN" noProof="0" dirty="0"/>
          </a:p>
        </p:txBody>
      </p:sp>
    </p:spTree>
    <p:extLst>
      <p:ext uri="{BB962C8B-B14F-4D97-AF65-F5344CB8AC3E}">
        <p14:creationId xmlns:p14="http://schemas.microsoft.com/office/powerpoint/2010/main" val="14552345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a:prstGeom prst="rect">
            <a:avLst/>
          </a:prstGeom>
        </p:spPr>
      </p:sp>
      <p:sp>
        <p:nvSpPr>
          <p:cNvPr id="3" name="Notes Placeholder 2"/>
          <p:cNvSpPr>
            <a:spLocks noGrp="1"/>
          </p:cNvSpPr>
          <p:nvPr>
            <p:ph type="body" idx="1"/>
          </p:nvPr>
        </p:nvSpPr>
        <p:spPr>
          <a:xfrm>
            <a:off x="685800" y="4400550"/>
            <a:ext cx="5486400" cy="3600450"/>
          </a:xfrm>
          <a:prstGeom prst="rect">
            <a:avLst/>
          </a:prstGeom>
        </p:spPr>
        <p:txBody>
          <a:bodyPr/>
          <a:lstStyle/>
          <a:p>
            <a:endParaRPr lang="en-US"/>
          </a:p>
        </p:txBody>
      </p:sp>
      <p:sp>
        <p:nvSpPr>
          <p:cNvPr id="4" name="Slide Number Placeholder 3"/>
          <p:cNvSpPr>
            <a:spLocks noGrp="1"/>
          </p:cNvSpPr>
          <p:nvPr>
            <p:ph type="sldNum" sz="quarter" idx="5"/>
          </p:nvPr>
        </p:nvSpPr>
        <p:spPr>
          <a:xfrm>
            <a:off x="3884613" y="8685213"/>
            <a:ext cx="2971800" cy="458787"/>
          </a:xfrm>
          <a:prstGeom prst="rect">
            <a:avLst/>
          </a:prstGeom>
        </p:spPr>
        <p:txBody>
          <a:bodyPr/>
          <a:lstStyle/>
          <a:p>
            <a:fld id="{017105BD-6D6F-49DB-9DE4-D4A6452D7E5F}" type="slidenum">
              <a:rPr lang="en-US" altLang="zh-CN" noProof="0" smtClean="0"/>
              <a:t>9</a:t>
            </a:fld>
            <a:endParaRPr lang="en-US" altLang="zh-CN" noProof="0" dirty="0"/>
          </a:p>
        </p:txBody>
      </p:sp>
    </p:spTree>
    <p:extLst>
      <p:ext uri="{BB962C8B-B14F-4D97-AF65-F5344CB8AC3E}">
        <p14:creationId xmlns:p14="http://schemas.microsoft.com/office/powerpoint/2010/main" val="33697214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dirty="0"/>
              <a:t>Click to edit Master title style</a:t>
            </a:r>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98508316"/>
      </p:ext>
    </p:extLst>
  </p:cSld>
  <p:clrMapOvr>
    <a:masterClrMapping/>
  </p:clrMapOvr>
  <p:hf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087809740"/>
      </p:ext>
    </p:extLst>
  </p:cSld>
  <p:clrMapOvr>
    <a:masterClrMapping/>
  </p:clrMapOvr>
  <p:hf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23411150"/>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5/5/2025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506309497"/>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8" name="Footer Placeholder 7"/>
          <p:cNvSpPr>
            <a:spLocks noGrp="1"/>
          </p:cNvSpPr>
          <p:nvPr>
            <p:ph type="ftr" sz="quarter" idx="11"/>
          </p:nvPr>
        </p:nvSpPr>
        <p:spPr/>
        <p:txBody>
          <a:bodyPr/>
          <a:lstStyle/>
          <a:p>
            <a:r>
              <a:rPr lang="en-US"/>
              <a:t>Presentation title</a:t>
            </a:r>
            <a:endParaRPr lang="en-US" dirty="0"/>
          </a:p>
        </p:txBody>
      </p:sp>
      <p:sp>
        <p:nvSpPr>
          <p:cNvPr id="9" name="Slide Number Placeholder 8"/>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11762006"/>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995709916"/>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8786617"/>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dirty="0"/>
              <a:t>5/5/2025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077915672"/>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212725371"/>
      </p:ext>
    </p:extLst>
  </p:cSld>
  <p:clrMapOvr>
    <a:masterClrMapping/>
  </p:clrMapOvr>
  <p:hf hdr="0" dt="0"/>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48738608"/>
      </p:ext>
    </p:extLst>
  </p:cSld>
  <p:clrMapOvr>
    <a:masterClrMapping/>
  </p:clrMapOvr>
  <p:hf hdr="0" dt="0"/>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139805087"/>
      </p:ext>
    </p:extLst>
  </p:cSld>
  <p:clrMapOvr>
    <a:masterClrMapping/>
  </p:clrMapOvr>
  <p:hf hdr="0" dt="0"/>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59138329"/>
      </p:ext>
    </p:extLst>
  </p:cSld>
  <p:clrMapOvr>
    <a:masterClrMapping/>
  </p:clrMapOvr>
  <p:hf hdr="0" dt="0"/>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0642673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55606273"/>
      </p:ext>
    </p:extLst>
  </p:cSld>
  <p:clrMapOvr>
    <a:masterClrMapping/>
  </p:clrMapOvr>
  <p:hf hdr="0" dt="0"/>
</p:sldLayout>
</file>

<file path=ppt/slideLayouts/slideLayout3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317490052"/>
      </p:ext>
    </p:extLst>
  </p:cSld>
  <p:clrMapOvr>
    <a:masterClrMapping/>
  </p:clrMapOvr>
  <p:hf hdr="0" dt="0"/>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5/5/2025</a:t>
            </a:fld>
            <a:endParaRPr lang="en-US" dirty="0"/>
          </a:p>
        </p:txBody>
      </p:sp>
      <p:sp>
        <p:nvSpPr>
          <p:cNvPr id="5" name="Footer Placeholder 4"/>
          <p:cNvSpPr>
            <a:spLocks noGrp="1"/>
          </p:cNvSpPr>
          <p:nvPr>
            <p:ph type="ftr" sz="quarter" idx="11"/>
          </p:nvPr>
        </p:nvSpPr>
        <p:spPr/>
        <p:txBody>
          <a:bodyPr/>
          <a:lstStyle/>
          <a:p>
            <a:r>
              <a:rPr lang="en-US"/>
              <a:t>Presentation title</a:t>
            </a:r>
            <a:endParaRPr lang="en-US" dirty="0"/>
          </a:p>
        </p:txBody>
      </p:sp>
      <p:sp>
        <p:nvSpPr>
          <p:cNvPr id="6" name="Slide Number Placeholder 5"/>
          <p:cNvSpPr>
            <a:spLocks noGrp="1"/>
          </p:cNvSpPr>
          <p:nvPr>
            <p:ph type="sldNum" sz="quarter" idx="12"/>
          </p:nvPr>
        </p:nvSpPr>
        <p:spPr/>
        <p:txBody>
          <a:body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700862380"/>
      </p:ext>
    </p:extLst>
  </p:cSld>
  <p:clrMapOvr>
    <a:masterClrMapping/>
  </p:clrMapOvr>
  <p:hf hdr="0" dt="0"/>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Introduction">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998083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Content placeholder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2.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p15:clr>
            <a:srgbClr val="F26B43"/>
          </p15:clr>
        </p15:guide>
        <p15:guide id="2" pos="3840">
          <p15:clr>
            <a:srgbClr val="F26B43"/>
          </p15:clr>
        </p15:guide>
        <p15:guide id="3" pos="5640">
          <p15:clr>
            <a:srgbClr val="F26B43"/>
          </p15:clr>
        </p15:guide>
        <p15:guide id="4" pos="1656">
          <p15:clr>
            <a:srgbClr val="F26B43"/>
          </p15:clr>
        </p15:guide>
        <p15:guide id="5" pos="52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5/5/2025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a:t>Presentation title</a:t>
            </a:r>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32182879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hd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3.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33.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7"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0.xml"/><Relationship Id="rId6" Type="http://schemas.openxmlformats.org/officeDocument/2006/relationships/image" Target="../media/image8.png"/><Relationship Id="rId5" Type="http://schemas.openxmlformats.org/officeDocument/2006/relationships/image" Target="../media/image7.jp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10.jpeg"/><Relationship Id="rId7"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6.xml"/><Relationship Id="rId6" Type="http://schemas.openxmlformats.org/officeDocument/2006/relationships/hyperlink" Target="mailto:mk.abuaisheh@std.alaqsa.edu.ps" TargetMode="External"/><Relationship Id="rId5" Type="http://schemas.openxmlformats.org/officeDocument/2006/relationships/image" Target="../media/image12.jpeg"/><Relationship Id="rId4"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a:xfrm>
            <a:off x="448734" y="1456894"/>
            <a:ext cx="6209186" cy="2511900"/>
          </a:xfrm>
        </p:spPr>
        <p:txBody>
          <a:bodyPr/>
          <a:lstStyle/>
          <a:p>
            <a:pPr algn="ctr"/>
            <a:r>
              <a:rPr lang="en-US" sz="4000" b="1" dirty="0">
                <a:latin typeface="Times New Roman" panose="02020603050405020304" pitchFamily="18" charset="0"/>
                <a:cs typeface="Times New Roman" panose="02020603050405020304" pitchFamily="18" charset="0"/>
              </a:rPr>
              <a:t>Using 5G technology to improve medical</a:t>
            </a:r>
            <a:r>
              <a:rPr lang="ar-SA" sz="4000" b="1" dirty="0">
                <a:latin typeface="Times New Roman" panose="02020603050405020304" pitchFamily="18" charset="0"/>
                <a:cs typeface="Times New Roman" panose="02020603050405020304" pitchFamily="18" charset="0"/>
              </a:rPr>
              <a:t> </a:t>
            </a:r>
            <a:r>
              <a:rPr lang="en-US" sz="4000" b="1" dirty="0">
                <a:latin typeface="Times New Roman" panose="02020603050405020304" pitchFamily="18" charset="0"/>
                <a:cs typeface="Times New Roman" panose="02020603050405020304" pitchFamily="18" charset="0"/>
              </a:rPr>
              <a:t>conditions in ambulances</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558237" y="4214999"/>
            <a:ext cx="3156902" cy="416849"/>
          </a:xfrm>
        </p:spPr>
        <p:txBody>
          <a:bodyPr/>
          <a:lstStyle/>
          <a:p>
            <a:r>
              <a:rPr lang="en-US" dirty="0">
                <a:latin typeface="Times New Roman" panose="02020603050405020304" pitchFamily="18" charset="0"/>
                <a:cs typeface="Times New Roman" panose="02020603050405020304" pitchFamily="18" charset="0"/>
              </a:rPr>
              <a:t>Presented by</a:t>
            </a:r>
            <a:r>
              <a:rPr lang="ar-SA" dirty="0">
                <a:latin typeface="Times New Roman" panose="02020603050405020304" pitchFamily="18" charset="0"/>
                <a:cs typeface="Times New Roman" panose="02020603050405020304" pitchFamily="18" charset="0"/>
              </a:rPr>
              <a:t> :</a:t>
            </a:r>
            <a:br>
              <a:rPr lang="ar-SA"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Mahmoud Kamal Abu Aisha</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3"/>
          <a:srcRect l="6522" r="6522"/>
          <a:stretch/>
        </p:blipFill>
        <p:spPr>
          <a:xfrm>
            <a:off x="6742557" y="821836"/>
            <a:ext cx="4405503" cy="5066346"/>
          </a:xfrm>
        </p:spPr>
      </p:pic>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 name="Text Placeholder 8">
            <a:extLst>
              <a:ext uri="{FF2B5EF4-FFF2-40B4-BE49-F238E27FC236}">
                <a16:creationId xmlns:a16="http://schemas.microsoft.com/office/drawing/2014/main" id="{8C73E651-53A2-49E8-B5C5-4FBC05C3EA8F}"/>
              </a:ext>
            </a:extLst>
          </p:cNvPr>
          <p:cNvSpPr txBox="1">
            <a:spLocks/>
          </p:cNvSpPr>
          <p:nvPr/>
        </p:nvSpPr>
        <p:spPr>
          <a:xfrm>
            <a:off x="1601365" y="4932372"/>
            <a:ext cx="2750501" cy="760288"/>
          </a:xfrm>
          <a:prstGeom prst="rect">
            <a:avLst/>
          </a:prstGeom>
        </p:spPr>
        <p:txBody>
          <a:bodyPr vert="horz" lIns="91440" tIns="45720" rIns="91440" bIns="45720" rtlCol="0">
            <a:noAutofit/>
          </a:bodyPr>
          <a:lstStyle>
            <a:lvl1pPr marL="0" indent="0" algn="l" defTabSz="914400" rtl="0" eaLnBrk="1" latinLnBrk="0" hangingPunct="1">
              <a:lnSpc>
                <a:spcPct val="100000"/>
              </a:lnSpc>
              <a:spcBef>
                <a:spcPts val="1000"/>
              </a:spcBef>
              <a:buFont typeface="Arial" panose="020B0604020202020204" pitchFamily="34" charset="0"/>
              <a:buNone/>
              <a:defRPr sz="18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latin typeface="Times New Roman" panose="02020603050405020304" pitchFamily="18" charset="0"/>
                <a:cs typeface="Times New Roman" panose="02020603050405020304" pitchFamily="18" charset="0"/>
              </a:rPr>
              <a:t>Supervised by:</a:t>
            </a:r>
            <a:br>
              <a:rPr lang="ar-SA"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Dr. Yousef E. Hamouda</a:t>
            </a:r>
          </a:p>
          <a:p>
            <a:endParaRPr lang="en-US" dirty="0"/>
          </a:p>
        </p:txBody>
      </p:sp>
    </p:spTree>
    <p:extLst>
      <p:ext uri="{BB962C8B-B14F-4D97-AF65-F5344CB8AC3E}">
        <p14:creationId xmlns:p14="http://schemas.microsoft.com/office/powerpoint/2010/main" val="38984479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08346B98-06BF-43C5-BB23-C4FCB875D7DE}"/>
              </a:ext>
            </a:extLst>
          </p:cNvPr>
          <p:cNvSpPr txBox="1"/>
          <p:nvPr/>
        </p:nvSpPr>
        <p:spPr>
          <a:xfrm>
            <a:off x="177801" y="262741"/>
            <a:ext cx="7363882" cy="1446550"/>
          </a:xfrm>
          <a:prstGeom prst="rect">
            <a:avLst/>
          </a:prstGeom>
          <a:noFill/>
        </p:spPr>
        <p:txBody>
          <a:bodyPr wrap="square">
            <a:spAutoFit/>
          </a:bodyPr>
          <a:lstStyle/>
          <a:p>
            <a:pPr marL="0" marR="0">
              <a:spcBef>
                <a:spcPts val="200"/>
              </a:spcBef>
              <a:spcAft>
                <a:spcPts val="0"/>
              </a:spcAft>
            </a:pPr>
            <a:r>
              <a:rPr lang="en-US" sz="1800" b="1" i="0" dirty="0">
                <a:effectLst/>
                <a:latin typeface="Times New Roman" panose="02020603050405020304" pitchFamily="18" charset="0"/>
                <a:ea typeface="Times New Roman" panose="02020603050405020304" pitchFamily="18" charset="0"/>
                <a:cs typeface="Times New Roman" panose="02020603050405020304" pitchFamily="18" charset="0"/>
              </a:rPr>
              <a:t>Telemedicine Medical and Data Exchange Layer</a:t>
            </a:r>
            <a:r>
              <a:rPr lang="ar-SA" sz="1800" b="1" i="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US" sz="1800" b="1" i="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Telemedicine Medical and Data Exchange Layer plays a foundational role in smart ambulance systems by enabling secure, real-time transmission of critical medical data between paramedics and hospital teams.</a:t>
            </a:r>
          </a:p>
        </p:txBody>
      </p:sp>
      <p:sp>
        <p:nvSpPr>
          <p:cNvPr id="14" name="TextBox 13">
            <a:extLst>
              <a:ext uri="{FF2B5EF4-FFF2-40B4-BE49-F238E27FC236}">
                <a16:creationId xmlns:a16="http://schemas.microsoft.com/office/drawing/2014/main" id="{EBCB471A-6AA6-40CE-A9D2-30C66587C60B}"/>
              </a:ext>
            </a:extLst>
          </p:cNvPr>
          <p:cNvSpPr txBox="1"/>
          <p:nvPr/>
        </p:nvSpPr>
        <p:spPr>
          <a:xfrm>
            <a:off x="315382" y="1810464"/>
            <a:ext cx="7008285" cy="4616648"/>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Features and Functions:</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pPr>
              <a:buFont typeface="+mj-lt"/>
              <a:buAutoNum type="arabicPeriod"/>
            </a:pPr>
            <a:r>
              <a:rPr lang="en-US" sz="1400" b="1" dirty="0">
                <a:latin typeface="Times New Roman" panose="02020603050405020304" pitchFamily="18" charset="0"/>
                <a:cs typeface="Times New Roman" panose="02020603050405020304" pitchFamily="18" charset="0"/>
              </a:rPr>
              <a:t>Real-Time Data Transmission: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Continuously sends vital signs (ECG, blood pressure, oxygen levels) and diagnostic images (e.g., ultrasound) from the ambulance to the hospital with minimal delay, supporting early diagnosis and intervention.</a:t>
            </a:r>
          </a:p>
          <a:p>
            <a:pPr>
              <a:buFont typeface="+mj-lt"/>
              <a:buAutoNum type="arabicPeriod"/>
            </a:pPr>
            <a:r>
              <a:rPr lang="en-US" sz="1400" b="1" dirty="0">
                <a:latin typeface="Times New Roman" panose="02020603050405020304" pitchFamily="18" charset="0"/>
                <a:cs typeface="Times New Roman" panose="02020603050405020304" pitchFamily="18" charset="0"/>
              </a:rPr>
              <a:t>Integration with Electronic Health Records (EHR):</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Patient data collected during transport is automatically synced with hospital EHR systems, reducing manual input and giving physicians instant access to medical histories.</a:t>
            </a:r>
          </a:p>
          <a:p>
            <a:pPr>
              <a:buFont typeface="+mj-lt"/>
              <a:buAutoNum type="arabicPeriod"/>
            </a:pPr>
            <a:r>
              <a:rPr lang="en-US" sz="1400" b="1" dirty="0">
                <a:latin typeface="Times New Roman" panose="02020603050405020304" pitchFamily="18" charset="0"/>
                <a:cs typeface="Times New Roman" panose="02020603050405020304" pitchFamily="18" charset="0"/>
              </a:rPr>
              <a:t>Secure Data Exchange:</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Ensures all medical data is encrypted and transmitted securely over 5G, complying with privacy regulations like HIPAA and protecting patient confidentiality.</a:t>
            </a:r>
          </a:p>
          <a:p>
            <a:pPr>
              <a:buFont typeface="+mj-lt"/>
              <a:buAutoNum type="arabicPeriod"/>
            </a:pPr>
            <a:r>
              <a:rPr lang="en-US" sz="1400" b="1" dirty="0">
                <a:latin typeface="Times New Roman" panose="02020603050405020304" pitchFamily="18" charset="0"/>
                <a:cs typeface="Times New Roman" panose="02020603050405020304" pitchFamily="18" charset="0"/>
              </a:rPr>
              <a:t>Cloud-Based Storage and Analysis: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Stores patient data in the cloud for easy access and advanced analytics, enabling predictive insights (e.g., early warning for cardiac arrest or stroke).</a:t>
            </a:r>
          </a:p>
          <a:p>
            <a:pPr>
              <a:buFont typeface="+mj-lt"/>
              <a:buAutoNum type="arabicPeriod"/>
            </a:pPr>
            <a:r>
              <a:rPr lang="en-US" sz="1400" b="1" dirty="0">
                <a:latin typeface="Times New Roman" panose="02020603050405020304" pitchFamily="18" charset="0"/>
                <a:cs typeface="Times New Roman" panose="02020603050405020304" pitchFamily="18" charset="0"/>
              </a:rPr>
              <a:t>Two-Way Remote Consultation: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Allows live interaction between paramedics and physicians, enabling doctors to guide on-site treatment decisions and prepare hospital resources in advance.</a:t>
            </a:r>
          </a:p>
          <a:p>
            <a:pPr>
              <a:buFont typeface="+mj-lt"/>
              <a:buAutoNum type="arabicPeriod"/>
            </a:pPr>
            <a:r>
              <a:rPr lang="en-US" sz="1400" b="1" dirty="0">
                <a:latin typeface="Times New Roman" panose="02020603050405020304" pitchFamily="18" charset="0"/>
                <a:cs typeface="Times New Roman" panose="02020603050405020304" pitchFamily="18" charset="0"/>
              </a:rPr>
              <a:t>Integration with Wearable Devices: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Supports biosensors and IoT-enabled wearables that send real-time patient data to the ambulance and hospital, providing a continuous and comprehensive view of patient status.</a:t>
            </a:r>
          </a:p>
        </p:txBody>
      </p:sp>
    </p:spTree>
    <p:extLst>
      <p:ext uri="{BB962C8B-B14F-4D97-AF65-F5344CB8AC3E}">
        <p14:creationId xmlns:p14="http://schemas.microsoft.com/office/powerpoint/2010/main" val="42372747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11</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315384" y="234433"/>
            <a:ext cx="8447616" cy="646331"/>
          </a:xfrm>
          <a:prstGeom prst="rect">
            <a:avLst/>
          </a:prstGeom>
          <a:noFill/>
        </p:spPr>
        <p:txBody>
          <a:bodyPr wrap="square">
            <a:spAutoFit/>
          </a:bodyPr>
          <a:lstStyle/>
          <a:p>
            <a:pPr marL="0" marR="0">
              <a:spcBef>
                <a:spcPts val="120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Test and Simulation: Using Negamax Algorithm for Ambulance Dispatch Optimization</a:t>
            </a:r>
          </a:p>
        </p:txBody>
      </p:sp>
      <p:sp>
        <p:nvSpPr>
          <p:cNvPr id="6" name="TextBox 5">
            <a:extLst>
              <a:ext uri="{FF2B5EF4-FFF2-40B4-BE49-F238E27FC236}">
                <a16:creationId xmlns:a16="http://schemas.microsoft.com/office/drawing/2014/main" id="{80E342A9-863F-476F-A4A0-9D49FF3CE6B7}"/>
              </a:ext>
            </a:extLst>
          </p:cNvPr>
          <p:cNvSpPr txBox="1"/>
          <p:nvPr/>
        </p:nvSpPr>
        <p:spPr>
          <a:xfrm>
            <a:off x="586317" y="1167537"/>
            <a:ext cx="6100232" cy="954107"/>
          </a:xfrm>
          <a:prstGeom prst="rect">
            <a:avLst/>
          </a:prstGeom>
          <a:noFill/>
        </p:spPr>
        <p:txBody>
          <a:bodyPr wrap="square">
            <a:spAutoFit/>
          </a:bodyPr>
          <a:lstStyle/>
          <a:p>
            <a:r>
              <a:rPr lang="en-US" sz="1400" dirty="0">
                <a:latin typeface="Times New Roman" panose="02020603050405020304" pitchFamily="18" charset="0"/>
                <a:cs typeface="Times New Roman" panose="02020603050405020304" pitchFamily="18" charset="0"/>
              </a:rPr>
              <a:t>This study integrated the </a:t>
            </a:r>
            <a:r>
              <a:rPr lang="en-US" sz="1400" b="1" dirty="0">
                <a:latin typeface="Times New Roman" panose="02020603050405020304" pitchFamily="18" charset="0"/>
                <a:cs typeface="Times New Roman" panose="02020603050405020304" pitchFamily="18" charset="0"/>
              </a:rPr>
              <a:t>Negamax algorithm</a:t>
            </a:r>
            <a:r>
              <a:rPr lang="en-US" sz="1400" dirty="0">
                <a:latin typeface="Times New Roman" panose="02020603050405020304" pitchFamily="18" charset="0"/>
                <a:cs typeface="Times New Roman" panose="02020603050405020304" pitchFamily="18" charset="0"/>
              </a:rPr>
              <a:t> into the simulation phase to optimize ambulance dispatch decisions and minimize emergency response times. The goal was to allocate ambulances more effectively based on real-time data, traffic conditions, and the severity of each incident.</a:t>
            </a:r>
          </a:p>
        </p:txBody>
      </p:sp>
      <p:sp>
        <p:nvSpPr>
          <p:cNvPr id="8" name="TextBox 7">
            <a:extLst>
              <a:ext uri="{FF2B5EF4-FFF2-40B4-BE49-F238E27FC236}">
                <a16:creationId xmlns:a16="http://schemas.microsoft.com/office/drawing/2014/main" id="{F3AE08AC-E803-49B7-AF1E-858D8658DF24}"/>
              </a:ext>
            </a:extLst>
          </p:cNvPr>
          <p:cNvSpPr txBox="1"/>
          <p:nvPr/>
        </p:nvSpPr>
        <p:spPr>
          <a:xfrm>
            <a:off x="586317" y="2291511"/>
            <a:ext cx="6100232" cy="1384995"/>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Simulation Setup:</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A virtual environment was developed with:</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Multiple ambulance stations with varied capabilities,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Diverse emergency sites with different severity levels and distances,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Dynamic traffic data to simulate congestion effects.</a:t>
            </a:r>
          </a:p>
        </p:txBody>
      </p:sp>
      <p:sp>
        <p:nvSpPr>
          <p:cNvPr id="10" name="TextBox 9">
            <a:extLst>
              <a:ext uri="{FF2B5EF4-FFF2-40B4-BE49-F238E27FC236}">
                <a16:creationId xmlns:a16="http://schemas.microsoft.com/office/drawing/2014/main" id="{442EE153-7534-4604-AF62-0CEF2BC72EC8}"/>
              </a:ext>
            </a:extLst>
          </p:cNvPr>
          <p:cNvSpPr txBox="1"/>
          <p:nvPr/>
        </p:nvSpPr>
        <p:spPr>
          <a:xfrm>
            <a:off x="586317" y="4049577"/>
            <a:ext cx="6407150" cy="2462213"/>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Algorithm Process and Cost Function:</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dispatch strategy was modeled as a </a:t>
            </a:r>
            <a:r>
              <a:rPr lang="en-US" sz="1400" b="1" dirty="0">
                <a:latin typeface="Times New Roman" panose="02020603050405020304" pitchFamily="18" charset="0"/>
                <a:cs typeface="Times New Roman" panose="02020603050405020304" pitchFamily="18" charset="0"/>
              </a:rPr>
              <a:t>game tree</a:t>
            </a:r>
            <a:r>
              <a:rPr lang="en-US" sz="1400" dirty="0">
                <a:latin typeface="Times New Roman" panose="02020603050405020304" pitchFamily="18" charset="0"/>
                <a:cs typeface="Times New Roman" panose="02020603050405020304" pitchFamily="18" charset="0"/>
              </a:rPr>
              <a:t>, where each decision node represents assigning an ambulance to an emergency. The </a:t>
            </a:r>
            <a:r>
              <a:rPr lang="en-US" sz="1400" b="1" dirty="0">
                <a:latin typeface="Times New Roman" panose="02020603050405020304" pitchFamily="18" charset="0"/>
                <a:cs typeface="Times New Roman" panose="02020603050405020304" pitchFamily="18" charset="0"/>
              </a:rPr>
              <a:t>cost function</a:t>
            </a:r>
            <a:r>
              <a:rPr lang="en-US" sz="1400" dirty="0">
                <a:latin typeface="Times New Roman" panose="02020603050405020304" pitchFamily="18" charset="0"/>
                <a:cs typeface="Times New Roman" panose="02020603050405020304" pitchFamily="18" charset="0"/>
              </a:rPr>
              <a:t> used to evaluate each assignment is:</a:t>
            </a:r>
          </a:p>
          <a:p>
            <a:r>
              <a:rPr lang="en-US" sz="1400" dirty="0">
                <a:latin typeface="Times New Roman" panose="02020603050405020304" pitchFamily="18" charset="0"/>
                <a:cs typeface="Times New Roman" panose="02020603050405020304" pitchFamily="18" charset="0"/>
              </a:rPr>
              <a:t>Cost=D[i][k][t]×I[i][k]×S[k]Cost=</a:t>
            </a:r>
            <a:r>
              <a:rPr lang="en-US" sz="1400" dirty="0">
                <a:effectLst/>
                <a:latin typeface="Times New Roman" panose="02020603050405020304" pitchFamily="18" charset="0"/>
                <a:cs typeface="Times New Roman" panose="02020603050405020304" pitchFamily="18" charset="0"/>
              </a:rPr>
              <a:t>D</a:t>
            </a:r>
            <a:r>
              <a:rPr lang="en-US" sz="1400" dirty="0">
                <a:latin typeface="Times New Roman" panose="02020603050405020304" pitchFamily="18" charset="0"/>
                <a:cs typeface="Times New Roman" panose="02020603050405020304" pitchFamily="18" charset="0"/>
              </a:rPr>
              <a:t>[i][</a:t>
            </a:r>
            <a:r>
              <a:rPr lang="en-US" sz="1400" dirty="0">
                <a:effectLst/>
                <a:latin typeface="Times New Roman" panose="02020603050405020304" pitchFamily="18" charset="0"/>
                <a:cs typeface="Times New Roman" panose="02020603050405020304" pitchFamily="18" charset="0"/>
              </a:rPr>
              <a:t>k</a:t>
            </a:r>
            <a:r>
              <a:rPr lang="en-US" sz="1400" dirty="0">
                <a:latin typeface="Times New Roman" panose="02020603050405020304" pitchFamily="18" charset="0"/>
                <a:cs typeface="Times New Roman" panose="02020603050405020304" pitchFamily="18" charset="0"/>
              </a:rPr>
              <a:t>][t]×</a:t>
            </a:r>
            <a:r>
              <a:rPr lang="en-US" sz="1400" dirty="0">
                <a:effectLst/>
                <a:latin typeface="Times New Roman" panose="02020603050405020304" pitchFamily="18" charset="0"/>
                <a:cs typeface="Times New Roman" panose="02020603050405020304" pitchFamily="18" charset="0"/>
              </a:rPr>
              <a:t>I</a:t>
            </a:r>
            <a:r>
              <a:rPr lang="en-US" sz="1400" dirty="0">
                <a:latin typeface="Times New Roman" panose="02020603050405020304" pitchFamily="18" charset="0"/>
                <a:cs typeface="Times New Roman" panose="02020603050405020304" pitchFamily="18" charset="0"/>
              </a:rPr>
              <a:t>[i][</a:t>
            </a:r>
            <a:r>
              <a:rPr lang="en-US" sz="1400" dirty="0">
                <a:effectLst/>
                <a:latin typeface="Times New Roman" panose="02020603050405020304" pitchFamily="18" charset="0"/>
                <a:cs typeface="Times New Roman" panose="02020603050405020304" pitchFamily="18" charset="0"/>
              </a:rPr>
              <a:t>k</a:t>
            </a:r>
            <a:r>
              <a:rPr lang="en-US" sz="1400" dirty="0">
                <a:latin typeface="Times New Roman" panose="02020603050405020304" pitchFamily="18" charset="0"/>
                <a:cs typeface="Times New Roman" panose="02020603050405020304" pitchFamily="18" charset="0"/>
              </a:rPr>
              <a:t>]×</a:t>
            </a:r>
            <a:r>
              <a:rPr lang="en-US" sz="1400" dirty="0">
                <a:effectLst/>
                <a:latin typeface="Times New Roman" panose="02020603050405020304" pitchFamily="18" charset="0"/>
                <a:cs typeface="Times New Roman" panose="02020603050405020304" pitchFamily="18" charset="0"/>
              </a:rPr>
              <a:t>S</a:t>
            </a:r>
            <a:r>
              <a:rPr lang="en-US" sz="1400" dirty="0">
                <a:latin typeface="Times New Roman" panose="02020603050405020304" pitchFamily="18" charset="0"/>
                <a:cs typeface="Times New Roman" panose="02020603050405020304" pitchFamily="18" charset="0"/>
              </a:rPr>
              <a:t>[</a:t>
            </a:r>
            <a:r>
              <a:rPr lang="en-US" sz="1400" dirty="0">
                <a:effectLst/>
                <a:latin typeface="Times New Roman" panose="02020603050405020304" pitchFamily="18" charset="0"/>
                <a:cs typeface="Times New Roman" panose="02020603050405020304" pitchFamily="18" charset="0"/>
              </a:rPr>
              <a:t>k</a:t>
            </a:r>
            <a:r>
              <a:rPr lang="en-US" sz="1400" dirty="0">
                <a:latin typeface="Times New Roman" panose="02020603050405020304" pitchFamily="18" charset="0"/>
                <a:cs typeface="Times New Roman" panose="02020603050405020304" pitchFamily="18" charset="0"/>
              </a:rPr>
              <a:t>] Where:</a:t>
            </a:r>
          </a:p>
          <a:p>
            <a:pPr>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D[i][k][t]</a:t>
            </a:r>
            <a:r>
              <a:rPr lang="en-US" sz="1400" dirty="0">
                <a:latin typeface="Times New Roman" panose="02020603050405020304" pitchFamily="18" charset="0"/>
                <a:cs typeface="Times New Roman" panose="02020603050405020304" pitchFamily="18" charset="0"/>
              </a:rPr>
              <a:t> = Travel time from ambulance station </a:t>
            </a:r>
            <a:r>
              <a:rPr lang="en-US" sz="1400" i="1" dirty="0">
                <a:latin typeface="Times New Roman" panose="02020603050405020304" pitchFamily="18" charset="0"/>
                <a:cs typeface="Times New Roman" panose="02020603050405020304" pitchFamily="18" charset="0"/>
              </a:rPr>
              <a:t>i</a:t>
            </a:r>
            <a:r>
              <a:rPr lang="en-US" sz="1400" dirty="0">
                <a:latin typeface="Times New Roman" panose="02020603050405020304" pitchFamily="18" charset="0"/>
                <a:cs typeface="Times New Roman" panose="02020603050405020304" pitchFamily="18" charset="0"/>
              </a:rPr>
              <a:t> to emergency location </a:t>
            </a:r>
            <a:r>
              <a:rPr lang="en-US" sz="1400" i="1" dirty="0">
                <a:latin typeface="Times New Roman" panose="02020603050405020304" pitchFamily="18" charset="0"/>
                <a:cs typeface="Times New Roman" panose="02020603050405020304" pitchFamily="18" charset="0"/>
              </a:rPr>
              <a:t>k</a:t>
            </a:r>
            <a:r>
              <a:rPr lang="en-US" sz="1400" dirty="0">
                <a:latin typeface="Times New Roman" panose="02020603050405020304" pitchFamily="18" charset="0"/>
                <a:cs typeface="Times New Roman" panose="02020603050405020304" pitchFamily="18" charset="0"/>
              </a:rPr>
              <a:t> at time </a:t>
            </a:r>
            <a:r>
              <a:rPr lang="en-US" sz="1400" i="1" dirty="0">
                <a:latin typeface="Times New Roman" panose="02020603050405020304" pitchFamily="18" charset="0"/>
                <a:cs typeface="Times New Roman" panose="02020603050405020304" pitchFamily="18" charset="0"/>
              </a:rPr>
              <a:t>t</a:t>
            </a:r>
            <a:endParaRPr lang="en-US"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I[i][k]</a:t>
            </a:r>
            <a:r>
              <a:rPr lang="en-US" sz="1400" dirty="0">
                <a:latin typeface="Times New Roman" panose="02020603050405020304" pitchFamily="18" charset="0"/>
                <a:cs typeface="Times New Roman" panose="02020603050405020304" pitchFamily="18" charset="0"/>
              </a:rPr>
              <a:t> = 1 if an ambulance is assigned from </a:t>
            </a:r>
            <a:r>
              <a:rPr lang="en-US" sz="1400" i="1" dirty="0">
                <a:latin typeface="Times New Roman" panose="02020603050405020304" pitchFamily="18" charset="0"/>
                <a:cs typeface="Times New Roman" panose="02020603050405020304" pitchFamily="18" charset="0"/>
              </a:rPr>
              <a:t>i</a:t>
            </a:r>
            <a:r>
              <a:rPr lang="en-US" sz="1400" dirty="0">
                <a:latin typeface="Times New Roman" panose="02020603050405020304" pitchFamily="18" charset="0"/>
                <a:cs typeface="Times New Roman" panose="02020603050405020304" pitchFamily="18" charset="0"/>
              </a:rPr>
              <a:t> to </a:t>
            </a:r>
            <a:r>
              <a:rPr lang="en-US" sz="1400" i="1" dirty="0">
                <a:latin typeface="Times New Roman" panose="02020603050405020304" pitchFamily="18" charset="0"/>
                <a:cs typeface="Times New Roman" panose="02020603050405020304" pitchFamily="18" charset="0"/>
              </a:rPr>
              <a:t>k</a:t>
            </a:r>
            <a:r>
              <a:rPr lang="en-US" sz="1400" dirty="0">
                <a:latin typeface="Times New Roman" panose="02020603050405020304" pitchFamily="18" charset="0"/>
                <a:cs typeface="Times New Roman" panose="02020603050405020304" pitchFamily="18" charset="0"/>
              </a:rPr>
              <a:t>, otherwise 0</a:t>
            </a:r>
          </a:p>
          <a:p>
            <a:pPr>
              <a:buFont typeface="Arial" panose="020B0604020202020204" pitchFamily="34" charset="0"/>
              <a:buChar char="•"/>
            </a:pPr>
            <a:r>
              <a:rPr lang="en-US" sz="1400" b="1" dirty="0">
                <a:latin typeface="Times New Roman" panose="02020603050405020304" pitchFamily="18" charset="0"/>
                <a:cs typeface="Times New Roman" panose="02020603050405020304" pitchFamily="18" charset="0"/>
              </a:rPr>
              <a:t>S[k]</a:t>
            </a:r>
            <a:r>
              <a:rPr lang="en-US" sz="1400" dirty="0">
                <a:latin typeface="Times New Roman" panose="02020603050405020304" pitchFamily="18" charset="0"/>
                <a:cs typeface="Times New Roman" panose="02020603050405020304" pitchFamily="18" charset="0"/>
              </a:rPr>
              <a:t> = Severity level of the emergency at location </a:t>
            </a:r>
            <a:r>
              <a:rPr lang="en-US" sz="1400" i="1" dirty="0">
                <a:latin typeface="Times New Roman" panose="02020603050405020304" pitchFamily="18" charset="0"/>
                <a:cs typeface="Times New Roman" panose="02020603050405020304" pitchFamily="18" charset="0"/>
              </a:rPr>
              <a:t>k</a:t>
            </a:r>
            <a:endParaRPr lang="en-US" sz="1400"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algorithm recursively searches for the lowest overall cost, balancing travel efficiency with emergency priority.</a:t>
            </a:r>
          </a:p>
        </p:txBody>
      </p:sp>
    </p:spTree>
    <p:extLst>
      <p:ext uri="{BB962C8B-B14F-4D97-AF65-F5344CB8AC3E}">
        <p14:creationId xmlns:p14="http://schemas.microsoft.com/office/powerpoint/2010/main" val="10832638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12</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315384" y="234433"/>
            <a:ext cx="8447616" cy="646331"/>
          </a:xfrm>
          <a:prstGeom prst="rect">
            <a:avLst/>
          </a:prstGeom>
          <a:noFill/>
        </p:spPr>
        <p:txBody>
          <a:bodyPr wrap="square">
            <a:spAutoFit/>
          </a:bodyPr>
          <a:lstStyle/>
          <a:p>
            <a:pPr marL="0" marR="0">
              <a:spcBef>
                <a:spcPts val="1200"/>
              </a:spcBef>
              <a:spcAft>
                <a:spcPts val="0"/>
              </a:spcAft>
            </a:pPr>
            <a:r>
              <a:rPr lang="en-US" sz="1800" b="1" kern="0" dirty="0">
                <a:effectLst/>
                <a:latin typeface="Times New Roman" panose="02020603050405020304" pitchFamily="18" charset="0"/>
                <a:ea typeface="Times New Roman" panose="02020603050405020304" pitchFamily="18" charset="0"/>
                <a:cs typeface="Times New Roman" panose="02020603050405020304" pitchFamily="18" charset="0"/>
              </a:rPr>
              <a:t>Test and Simulation: Using Negamax Algorithm for Ambulance Dispatch Optimization</a:t>
            </a:r>
          </a:p>
        </p:txBody>
      </p:sp>
      <p:sp>
        <p:nvSpPr>
          <p:cNvPr id="9" name="TextBox 8">
            <a:extLst>
              <a:ext uri="{FF2B5EF4-FFF2-40B4-BE49-F238E27FC236}">
                <a16:creationId xmlns:a16="http://schemas.microsoft.com/office/drawing/2014/main" id="{E21F2BE1-FA15-49A5-BBEB-D3297171BEA0}"/>
              </a:ext>
            </a:extLst>
          </p:cNvPr>
          <p:cNvSpPr txBox="1"/>
          <p:nvPr/>
        </p:nvSpPr>
        <p:spPr>
          <a:xfrm>
            <a:off x="611717" y="1045017"/>
            <a:ext cx="6100232" cy="4832092"/>
          </a:xfrm>
          <a:prstGeom prst="rect">
            <a:avLst/>
          </a:prstGeom>
          <a:noFill/>
        </p:spPr>
        <p:txBody>
          <a:bodyPr wrap="square">
            <a:spAutoFit/>
          </a:bodyPr>
          <a:lstStyle/>
          <a:p>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Test Scenarios:</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High traffic environments,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Multiple concurrent emergencies,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Dynamic changes in ambulance availability.</a:t>
            </a:r>
            <a:endParaRPr lang="ar-SA"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ar-SA"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Results:</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Achieved up to </a:t>
            </a:r>
            <a:r>
              <a:rPr lang="en-US" sz="1400" b="1" dirty="0">
                <a:latin typeface="Times New Roman" panose="02020603050405020304" pitchFamily="18" charset="0"/>
                <a:cs typeface="Times New Roman" panose="02020603050405020304" pitchFamily="18" charset="0"/>
              </a:rPr>
              <a:t>50% reduction</a:t>
            </a:r>
            <a:r>
              <a:rPr lang="en-US" sz="1400" dirty="0">
                <a:latin typeface="Times New Roman" panose="02020603050405020304" pitchFamily="18" charset="0"/>
                <a:cs typeface="Times New Roman" panose="02020603050405020304" pitchFamily="18" charset="0"/>
              </a:rPr>
              <a:t> in response time compared to traditional dispatch strategies.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Provided </a:t>
            </a:r>
            <a:r>
              <a:rPr lang="en-US" sz="1400" b="1" dirty="0">
                <a:latin typeface="Times New Roman" panose="02020603050405020304" pitchFamily="18" charset="0"/>
                <a:cs typeface="Times New Roman" panose="02020603050405020304" pitchFamily="18" charset="0"/>
              </a:rPr>
              <a:t>efficient resource allocation</a:t>
            </a:r>
            <a:r>
              <a:rPr lang="en-US" sz="1400" dirty="0">
                <a:latin typeface="Times New Roman" panose="02020603050405020304" pitchFamily="18" charset="0"/>
                <a:cs typeface="Times New Roman" panose="02020603050405020304" pitchFamily="18" charset="0"/>
              </a:rPr>
              <a:t> by prioritizing more severe emergencies.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Demonstrated </a:t>
            </a:r>
            <a:r>
              <a:rPr lang="en-US" sz="1400" b="1" dirty="0">
                <a:latin typeface="Times New Roman" panose="02020603050405020304" pitchFamily="18" charset="0"/>
                <a:cs typeface="Times New Roman" panose="02020603050405020304" pitchFamily="18" charset="0"/>
              </a:rPr>
              <a:t>scalability</a:t>
            </a:r>
            <a:r>
              <a:rPr lang="en-US" sz="1400" dirty="0">
                <a:latin typeface="Times New Roman" panose="02020603050405020304" pitchFamily="18" charset="0"/>
                <a:cs typeface="Times New Roman" panose="02020603050405020304" pitchFamily="18" charset="0"/>
              </a:rPr>
              <a:t> in complex, multi-emergency simulations.</a:t>
            </a:r>
            <a:endParaRPr lang="ar-SA"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ar-SA" sz="1400" dirty="0">
              <a:latin typeface="Times New Roman" panose="02020603050405020304" pitchFamily="18" charset="0"/>
              <a:cs typeface="Times New Roman" panose="02020603050405020304" pitchFamily="18" charset="0"/>
            </a:endParaRPr>
          </a:p>
          <a:p>
            <a:pPr>
              <a:buFont typeface="Arial" panose="020B0604020202020204" pitchFamily="34" charset="0"/>
              <a:buChar char="•"/>
            </a:pPr>
            <a:endParaRPr lang="en-US" sz="1400" dirty="0">
              <a:latin typeface="Times New Roman" panose="02020603050405020304" pitchFamily="18" charset="0"/>
              <a:cs typeface="Times New Roman" panose="02020603050405020304" pitchFamily="18" charset="0"/>
            </a:endParaRPr>
          </a:p>
          <a:p>
            <a:r>
              <a:rPr lang="en-US" sz="1400" b="1" dirty="0">
                <a:latin typeface="Times New Roman" panose="02020603050405020304" pitchFamily="18" charset="0"/>
                <a:cs typeface="Times New Roman" panose="02020603050405020304" pitchFamily="18" charset="0"/>
              </a:rPr>
              <a:t>Conclusion:</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Negamax algorithm, supported by a real-time cost function, proved highly effective in optimizing ambulance deployment. It enhanced EMS responsiveness and decision-making, showing strong potential for integration into 5G-enabled smart healthcare systems.</a:t>
            </a:r>
          </a:p>
        </p:txBody>
      </p:sp>
    </p:spTree>
    <p:extLst>
      <p:ext uri="{BB962C8B-B14F-4D97-AF65-F5344CB8AC3E}">
        <p14:creationId xmlns:p14="http://schemas.microsoft.com/office/powerpoint/2010/main" val="42359452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39F40450-6932-4B0A-ADC1-EA591544F320}"/>
              </a:ext>
            </a:extLst>
          </p:cNvPr>
          <p:cNvSpPr txBox="1"/>
          <p:nvPr/>
        </p:nvSpPr>
        <p:spPr>
          <a:xfrm>
            <a:off x="282435" y="276767"/>
            <a:ext cx="6100232" cy="523220"/>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Results of the 5G-Enabled Smart Ambulance System Implementation</a:t>
            </a:r>
          </a:p>
          <a:p>
            <a:endParaRPr lang="en-US" sz="1400" b="1" dirty="0">
              <a:latin typeface="Times New Roman" panose="02020603050405020304" pitchFamily="18" charset="0"/>
              <a:cs typeface="Times New Roman" panose="02020603050405020304" pitchFamily="18" charset="0"/>
            </a:endParaRPr>
          </a:p>
        </p:txBody>
      </p:sp>
      <p:sp>
        <p:nvSpPr>
          <p:cNvPr id="5" name="Rectangle 3">
            <a:extLst>
              <a:ext uri="{FF2B5EF4-FFF2-40B4-BE49-F238E27FC236}">
                <a16:creationId xmlns:a16="http://schemas.microsoft.com/office/drawing/2014/main" id="{F3C41DF6-3B65-4706-AFDC-53C026CA9FC9}"/>
              </a:ext>
            </a:extLst>
          </p:cNvPr>
          <p:cNvSpPr>
            <a:spLocks noChangeArrowheads="1"/>
          </p:cNvSpPr>
          <p:nvPr/>
        </p:nvSpPr>
        <p:spPr bwMode="auto">
          <a:xfrm>
            <a:off x="282435" y="799987"/>
            <a:ext cx="9581231" cy="4524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Real-Time Data Transmission:</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system achieved </a:t>
            </a: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up to 90% reduction in latency compared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 4G, enabling near-instant delivery of video and vital data to hospital staff for faster diagnosis and intervention.</a:t>
            </a:r>
            <a:endPar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Network Reliability and Scalability:</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The 5G infrastructure handled multiple simultaneous data streams without delay or loss, maintaining performance even under heavy traffic. Network slicing ensured prioritized bandwidth for each emergency.</a:t>
            </a:r>
            <a:endParaRPr kumimoji="0" lang="ar-SA"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Improved Medical Decision-Making:</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Doctors received </a:t>
            </a: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live ECG, ultrasound, and video feeds,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allowing precise remote assessments and reducing the time needed for critical decisions.</a:t>
            </a:r>
            <a:endPar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3"/>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AI-Based Route Optimization:</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Integrated GPS and AI </a:t>
            </a: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provided real-time traffic-aware routing, minimizing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travel time to hospitals even in congested areas.</a:t>
            </a:r>
            <a:endPar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4"/>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Continuous Patient Monitoring &amp; AI Triage:</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Wearable IoT devices continuously tracked vital signs, while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AI assessed data severity in real time, allowing timely interventions for critical conditions like arrhythmia or hypoxia.</a:t>
            </a:r>
            <a:endParaRPr kumimoji="0" lang="ar-SA"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5"/>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l" defTabSz="914400" rtl="0" eaLnBrk="0" fontAlgn="base" latinLnBrk="0" hangingPunct="0">
              <a:lnSpc>
                <a:spcPct val="100000"/>
              </a:lnSpc>
              <a:spcBef>
                <a:spcPct val="0"/>
              </a:spcBef>
              <a:spcAft>
                <a:spcPct val="0"/>
              </a:spcAft>
              <a:buClrTx/>
              <a:buSzTx/>
              <a:buFontTx/>
              <a:buAutoNum type="arabicPeriod" startAt="6"/>
              <a:tabLst/>
            </a:pPr>
            <a:r>
              <a:rPr kumimoji="0" lang="en-US" altLang="en-US" sz="12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Security &amp; Data Privacy:</a:t>
            </a:r>
            <a:b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b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All transmissions were </a:t>
            </a:r>
            <a:r>
              <a:rPr kumimoji="0" lang="en-US" altLang="en-US" sz="120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encrypted and HIPAA-compliant, ensuring the integrity and confidentiality </a:t>
            </a:r>
            <a:r>
              <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of patient information throughout the communication process.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526598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14</a:t>
            </a:fld>
            <a:endParaRPr lang="en-US" altLang="zh-CN" dirty="0"/>
          </a:p>
        </p:txBody>
      </p:sp>
      <p:sp>
        <p:nvSpPr>
          <p:cNvPr id="12" name="TextBox 11">
            <a:extLst>
              <a:ext uri="{FF2B5EF4-FFF2-40B4-BE49-F238E27FC236}">
                <a16:creationId xmlns:a16="http://schemas.microsoft.com/office/drawing/2014/main" id="{89F10C05-9296-4B58-9587-D145D677089E}"/>
              </a:ext>
            </a:extLst>
          </p:cNvPr>
          <p:cNvSpPr txBox="1"/>
          <p:nvPr/>
        </p:nvSpPr>
        <p:spPr>
          <a:xfrm>
            <a:off x="408518" y="292671"/>
            <a:ext cx="6100232" cy="369332"/>
          </a:xfrm>
          <a:prstGeom prst="rect">
            <a:avLst/>
          </a:prstGeom>
          <a:noFill/>
        </p:spPr>
        <p:txBody>
          <a:bodyPr wrap="square">
            <a:spAutoFit/>
          </a:bodyPr>
          <a:lstStyle/>
          <a:p>
            <a:r>
              <a:rPr lang="en-US" sz="1800" b="1" dirty="0">
                <a:solidFill>
                  <a:srgbClr val="000000"/>
                </a:solidFill>
                <a:effectLst/>
                <a:latin typeface="Times New Roman" panose="02020603050405020304" pitchFamily="18" charset="0"/>
                <a:ea typeface="Calibri" panose="020F0502020204030204" pitchFamily="34" charset="0"/>
              </a:rPr>
              <a:t>CONCLUSION</a:t>
            </a:r>
            <a:endParaRPr lang="en-US" sz="1400" b="1" dirty="0"/>
          </a:p>
        </p:txBody>
      </p:sp>
      <p:pic>
        <p:nvPicPr>
          <p:cNvPr id="5" name="Picture 4">
            <a:extLst>
              <a:ext uri="{FF2B5EF4-FFF2-40B4-BE49-F238E27FC236}">
                <a16:creationId xmlns:a16="http://schemas.microsoft.com/office/drawing/2014/main" id="{3A5A94DA-BF6E-425A-8222-FC9D24EBFAC6}"/>
              </a:ext>
            </a:extLst>
          </p:cNvPr>
          <p:cNvPicPr>
            <a:picLocks noChangeAspect="1"/>
          </p:cNvPicPr>
          <p:nvPr/>
        </p:nvPicPr>
        <p:blipFill>
          <a:blip r:embed="rId3"/>
          <a:srcRect l="26833" r="26833"/>
          <a:stretch/>
        </p:blipFill>
        <p:spPr>
          <a:xfrm>
            <a:off x="5689600" y="3906524"/>
            <a:ext cx="2726267" cy="2726267"/>
          </a:xfrm>
          <a:prstGeom prst="ellipse">
            <a:avLst/>
          </a:prstGeom>
          <a:ln>
            <a:noFill/>
          </a:ln>
          <a:effectLst>
            <a:softEdge rad="112500"/>
          </a:effectLst>
        </p:spPr>
      </p:pic>
      <p:sp>
        <p:nvSpPr>
          <p:cNvPr id="2" name="Rectangle 1">
            <a:extLst>
              <a:ext uri="{FF2B5EF4-FFF2-40B4-BE49-F238E27FC236}">
                <a16:creationId xmlns:a16="http://schemas.microsoft.com/office/drawing/2014/main" id="{06E2FEC6-4B84-4FCA-ADDA-73FF9AE95DB2}"/>
              </a:ext>
            </a:extLst>
          </p:cNvPr>
          <p:cNvSpPr>
            <a:spLocks noChangeArrowheads="1"/>
          </p:cNvSpPr>
          <p:nvPr/>
        </p:nvSpPr>
        <p:spPr bwMode="auto">
          <a:xfrm>
            <a:off x="408518" y="939610"/>
            <a:ext cx="5171015" cy="203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sz="1400" dirty="0">
                <a:latin typeface="Times New Roman" panose="02020603050405020304" pitchFamily="18" charset="0"/>
                <a:cs typeface="Times New Roman" panose="02020603050405020304" pitchFamily="18" charset="0"/>
              </a:rPr>
              <a:t>The integration of 5G technology in smart ambulances significantly enhances emergency medical services by reducing latency, enabling real-time remote diagnosis, and supporting AI-based triage and route optimization. It improves response times, patient outcomes, and coordination between paramedics and hospitals. However, widespread adoption depends on overcoming infrastructure costs and ensuring rural network coverage. The system holds strong potential to revolutionize emergency care through faster, more effective, and broader-reaching medical services.</a:t>
            </a:r>
            <a:endParaRPr kumimoji="0" lang="en-US" altLang="en-US" sz="14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7679973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ext Placeholder">
            <a:extLst>
              <a:ext uri="{FF2B5EF4-FFF2-40B4-BE49-F238E27FC236}">
                <a16:creationId xmlns:a16="http://schemas.microsoft.com/office/drawing/2014/main" id="{0490F6D4-84D0-42DF-A807-E56706B577D6}"/>
              </a:ext>
            </a:extLst>
          </p:cNvPr>
          <p:cNvSpPr>
            <a:spLocks noGrp="1"/>
          </p:cNvSpPr>
          <p:nvPr>
            <p:ph type="body" sz="quarter" idx="27"/>
          </p:nvPr>
        </p:nvSpPr>
        <p:spPr/>
        <p:txBody>
          <a:bodyPr/>
          <a:lstStyle/>
          <a:p>
            <a:r>
              <a:rPr lang="en-US" sz="1200" b="1" dirty="0">
                <a:latin typeface="Times New Roman" panose="02020603050405020304" pitchFamily="18" charset="0"/>
                <a:cs typeface="Times New Roman" panose="02020603050405020304" pitchFamily="18" charset="0"/>
              </a:rPr>
              <a:t>Integration with Advanced Technologies (AI, AR, ML)</a:t>
            </a:r>
          </a:p>
        </p:txBody>
      </p:sp>
      <p:sp>
        <p:nvSpPr>
          <p:cNvPr id="37" name="Text Placeholder">
            <a:extLst>
              <a:ext uri="{FF2B5EF4-FFF2-40B4-BE49-F238E27FC236}">
                <a16:creationId xmlns:a16="http://schemas.microsoft.com/office/drawing/2014/main" id="{3A30B02E-FBE1-41C5-AF6E-E1013275E84A}"/>
              </a:ext>
            </a:extLst>
          </p:cNvPr>
          <p:cNvSpPr>
            <a:spLocks noGrp="1"/>
          </p:cNvSpPr>
          <p:nvPr>
            <p:ph type="body" sz="quarter" idx="49"/>
          </p:nvPr>
        </p:nvSpPr>
        <p:spPr/>
        <p:txBody>
          <a:bodyPr/>
          <a:lstStyle/>
          <a:p>
            <a:r>
              <a:rPr lang="en-US" sz="1200" b="1" dirty="0">
                <a:latin typeface="Times New Roman" panose="02020603050405020304" pitchFamily="18" charset="0"/>
                <a:cs typeface="Times New Roman" panose="02020603050405020304" pitchFamily="18" charset="0"/>
              </a:rPr>
              <a:t>Adoption of Autonomous Vehicles and Drones</a:t>
            </a:r>
          </a:p>
        </p:txBody>
      </p:sp>
      <p:sp>
        <p:nvSpPr>
          <p:cNvPr id="39" name="Text Placeholder">
            <a:extLst>
              <a:ext uri="{FF2B5EF4-FFF2-40B4-BE49-F238E27FC236}">
                <a16:creationId xmlns:a16="http://schemas.microsoft.com/office/drawing/2014/main" id="{1B558BFC-AA9F-4991-A6BB-D56BEC07C16E}"/>
              </a:ext>
            </a:extLst>
          </p:cNvPr>
          <p:cNvSpPr>
            <a:spLocks noGrp="1"/>
          </p:cNvSpPr>
          <p:nvPr>
            <p:ph type="body" sz="quarter" idx="51"/>
          </p:nvPr>
        </p:nvSpPr>
        <p:spPr/>
        <p:txBody>
          <a:bodyPr/>
          <a:lstStyle/>
          <a:p>
            <a:r>
              <a:rPr lang="en-US" sz="1200" b="1" dirty="0">
                <a:latin typeface="Times New Roman" panose="02020603050405020304" pitchFamily="18" charset="0"/>
                <a:cs typeface="Times New Roman" panose="02020603050405020304" pitchFamily="18" charset="0"/>
              </a:rPr>
              <a:t>Expansion of 5G Coverage to Rural and Remote Areas</a:t>
            </a:r>
          </a:p>
          <a:p>
            <a:endParaRPr lang="zh-CN" altLang="en-US" sz="1200" dirty="0">
              <a:latin typeface="Times New Roman" panose="02020603050405020304" pitchFamily="18" charset="0"/>
              <a:cs typeface="Times New Roman" panose="02020603050405020304" pitchFamily="18" charset="0"/>
            </a:endParaRPr>
          </a:p>
        </p:txBody>
      </p:sp>
      <p:sp>
        <p:nvSpPr>
          <p:cNvPr id="41" name="Text Placeholder">
            <a:extLst>
              <a:ext uri="{FF2B5EF4-FFF2-40B4-BE49-F238E27FC236}">
                <a16:creationId xmlns:a16="http://schemas.microsoft.com/office/drawing/2014/main" id="{DBA8686B-D3EF-40DF-939C-F875885DD598}"/>
              </a:ext>
            </a:extLst>
          </p:cNvPr>
          <p:cNvSpPr>
            <a:spLocks noGrp="1"/>
          </p:cNvSpPr>
          <p:nvPr>
            <p:ph type="body" sz="quarter" idx="53"/>
          </p:nvPr>
        </p:nvSpPr>
        <p:spPr/>
        <p:txBody>
          <a:bodyPr/>
          <a:lstStyle/>
          <a:p>
            <a:r>
              <a:rPr lang="en-US" sz="1200" b="1" dirty="0">
                <a:latin typeface="Times New Roman" panose="02020603050405020304" pitchFamily="18" charset="0"/>
                <a:cs typeface="Times New Roman" panose="02020603050405020304" pitchFamily="18" charset="0"/>
              </a:rPr>
              <a:t>Smart City and Telehealth Integration</a:t>
            </a:r>
          </a:p>
        </p:txBody>
      </p:sp>
      <p:sp>
        <p:nvSpPr>
          <p:cNvPr id="43" name="Text Placeholder">
            <a:extLst>
              <a:ext uri="{FF2B5EF4-FFF2-40B4-BE49-F238E27FC236}">
                <a16:creationId xmlns:a16="http://schemas.microsoft.com/office/drawing/2014/main" id="{759A333C-6D37-427A-BE2A-4C2660134A5A}"/>
              </a:ext>
            </a:extLst>
          </p:cNvPr>
          <p:cNvSpPr>
            <a:spLocks noGrp="1"/>
          </p:cNvSpPr>
          <p:nvPr>
            <p:ph type="body" sz="quarter" idx="55"/>
          </p:nvPr>
        </p:nvSpPr>
        <p:spPr>
          <a:xfrm>
            <a:off x="9445066" y="4416565"/>
            <a:ext cx="1877575" cy="621102"/>
          </a:xfrm>
        </p:spPr>
        <p:txBody>
          <a:bodyPr/>
          <a:lstStyle/>
          <a:p>
            <a:r>
              <a:rPr lang="en-US" sz="1200" b="1" dirty="0">
                <a:latin typeface="Times New Roman" panose="02020603050405020304" pitchFamily="18" charset="0"/>
                <a:cs typeface="Times New Roman" panose="02020603050405020304" pitchFamily="18" charset="0"/>
              </a:rPr>
              <a:t>Real-Time Analytics and Connected Health Devices</a:t>
            </a:r>
          </a:p>
        </p:txBody>
      </p:sp>
      <p:pic>
        <p:nvPicPr>
          <p:cNvPr id="8" name="Picture Placeholder 7">
            <a:extLst>
              <a:ext uri="{FF2B5EF4-FFF2-40B4-BE49-F238E27FC236}">
                <a16:creationId xmlns:a16="http://schemas.microsoft.com/office/drawing/2014/main" id="{66D3A5E9-F687-402F-8477-EE4CD418CA67}"/>
              </a:ext>
            </a:extLst>
          </p:cNvPr>
          <p:cNvPicPr>
            <a:picLocks noGrp="1" noChangeAspect="1"/>
          </p:cNvPicPr>
          <p:nvPr>
            <p:ph type="pic" sz="quarter" idx="57"/>
          </p:nvPr>
        </p:nvPicPr>
        <p:blipFill>
          <a:blip r:embed="rId3"/>
          <a:srcRect l="25956" r="25956"/>
          <a:stretch/>
        </p:blipFill>
        <p:spPr>
          <a:xfrm>
            <a:off x="983282" y="2073439"/>
            <a:ext cx="1621032" cy="1841551"/>
          </a:xfrm>
        </p:spPr>
      </p:pic>
      <p:pic>
        <p:nvPicPr>
          <p:cNvPr id="10" name="Picture Placeholder 9">
            <a:extLst>
              <a:ext uri="{FF2B5EF4-FFF2-40B4-BE49-F238E27FC236}">
                <a16:creationId xmlns:a16="http://schemas.microsoft.com/office/drawing/2014/main" id="{D249D9CF-86A2-4E7B-8B6F-D02EE968C997}"/>
              </a:ext>
            </a:extLst>
          </p:cNvPr>
          <p:cNvPicPr>
            <a:picLocks noGrp="1" noChangeAspect="1"/>
          </p:cNvPicPr>
          <p:nvPr>
            <p:ph type="pic" sz="quarter" idx="58"/>
          </p:nvPr>
        </p:nvPicPr>
        <p:blipFill>
          <a:blip r:embed="rId4"/>
          <a:srcRect l="20832" r="20832"/>
          <a:stretch/>
        </p:blipFill>
        <p:spPr>
          <a:xfrm>
            <a:off x="3219413" y="2197899"/>
            <a:ext cx="1276387" cy="1450022"/>
          </a:xfrm>
        </p:spPr>
      </p:pic>
      <p:pic>
        <p:nvPicPr>
          <p:cNvPr id="12" name="Picture Placeholder 11">
            <a:extLst>
              <a:ext uri="{FF2B5EF4-FFF2-40B4-BE49-F238E27FC236}">
                <a16:creationId xmlns:a16="http://schemas.microsoft.com/office/drawing/2014/main" id="{3D51D04D-653C-45AE-9DDF-BE96BA267A6B}"/>
              </a:ext>
            </a:extLst>
          </p:cNvPr>
          <p:cNvPicPr>
            <a:picLocks noGrp="1" noChangeAspect="1"/>
          </p:cNvPicPr>
          <p:nvPr>
            <p:ph type="pic" sz="quarter" idx="59"/>
          </p:nvPr>
        </p:nvPicPr>
        <p:blipFill>
          <a:blip r:embed="rId5"/>
          <a:srcRect l="22573" r="22573"/>
          <a:stretch/>
        </p:blipFill>
        <p:spPr>
          <a:xfrm>
            <a:off x="5235410" y="2073439"/>
            <a:ext cx="1621032" cy="1841551"/>
          </a:xfrm>
        </p:spPr>
      </p:pic>
      <p:pic>
        <p:nvPicPr>
          <p:cNvPr id="14" name="Picture Placeholder 13">
            <a:extLst>
              <a:ext uri="{FF2B5EF4-FFF2-40B4-BE49-F238E27FC236}">
                <a16:creationId xmlns:a16="http://schemas.microsoft.com/office/drawing/2014/main" id="{33C59A08-3A06-4556-AC83-C1337E73D0B3}"/>
              </a:ext>
            </a:extLst>
          </p:cNvPr>
          <p:cNvPicPr>
            <a:picLocks noGrp="1" noChangeAspect="1"/>
          </p:cNvPicPr>
          <p:nvPr>
            <p:ph type="pic" sz="quarter" idx="60"/>
          </p:nvPr>
        </p:nvPicPr>
        <p:blipFill>
          <a:blip r:embed="rId6"/>
          <a:srcRect t="4065" b="4065"/>
          <a:stretch/>
        </p:blipFill>
        <p:spPr>
          <a:xfrm>
            <a:off x="7361474" y="2342042"/>
            <a:ext cx="1384593" cy="1572948"/>
          </a:xfrm>
        </p:spPr>
      </p:pic>
      <p:pic>
        <p:nvPicPr>
          <p:cNvPr id="90" name="Picture Placeholder 89">
            <a:extLst>
              <a:ext uri="{FF2B5EF4-FFF2-40B4-BE49-F238E27FC236}">
                <a16:creationId xmlns:a16="http://schemas.microsoft.com/office/drawing/2014/main" id="{241F4F4E-4DAB-34E3-D036-85F0CB76A536}"/>
              </a:ext>
            </a:extLst>
          </p:cNvPr>
          <p:cNvPicPr>
            <a:picLocks noGrp="1" noChangeAspect="1"/>
          </p:cNvPicPr>
          <p:nvPr>
            <p:ph type="pic" sz="quarter" idx="61"/>
          </p:nvPr>
        </p:nvPicPr>
        <p:blipFill>
          <a:blip r:embed="rId7"/>
          <a:srcRect l="5987" r="5987"/>
          <a:stretch/>
        </p:blipFill>
        <p:spPr>
          <a:xfrm>
            <a:off x="9487536" y="2073439"/>
            <a:ext cx="1621032" cy="1841551"/>
          </a:xfrm>
        </p:spPr>
      </p:pic>
      <p:sp>
        <p:nvSpPr>
          <p:cNvPr id="86" name="Title 85">
            <a:extLst>
              <a:ext uri="{FF2B5EF4-FFF2-40B4-BE49-F238E27FC236}">
                <a16:creationId xmlns:a16="http://schemas.microsoft.com/office/drawing/2014/main" id="{1E3F7726-AC85-55B8-BDED-51E7BA85CD1C}"/>
              </a:ext>
            </a:extLst>
          </p:cNvPr>
          <p:cNvSpPr>
            <a:spLocks noGrp="1"/>
          </p:cNvSpPr>
          <p:nvPr>
            <p:ph type="title"/>
          </p:nvPr>
        </p:nvSpPr>
        <p:spPr/>
        <p:txBody>
          <a:bodyPr/>
          <a:lstStyle/>
          <a:p>
            <a:r>
              <a:rPr lang="en-US" sz="1800" b="1" spc="600" dirty="0">
                <a:solidFill>
                  <a:srgbClr val="000000"/>
                </a:solidFill>
                <a:effectLst/>
                <a:latin typeface="Times New Roman" panose="02020603050405020304" pitchFamily="18" charset="0"/>
                <a:ea typeface="Calibri" panose="020F0502020204030204" pitchFamily="34" charset="0"/>
              </a:rPr>
              <a:t>FUTURE</a:t>
            </a:r>
            <a:r>
              <a:rPr lang="en-US" sz="1800" spc="600" dirty="0">
                <a:solidFill>
                  <a:srgbClr val="000000"/>
                </a:solidFill>
                <a:effectLst/>
                <a:latin typeface="Times New Roman" panose="02020603050405020304" pitchFamily="18" charset="0"/>
                <a:ea typeface="Calibri" panose="020F0502020204030204" pitchFamily="34" charset="0"/>
              </a:rPr>
              <a:t> </a:t>
            </a:r>
            <a:r>
              <a:rPr lang="en-US" sz="1800" b="1" spc="600" dirty="0">
                <a:solidFill>
                  <a:srgbClr val="000000"/>
                </a:solidFill>
                <a:effectLst/>
                <a:latin typeface="Times New Roman" panose="02020603050405020304" pitchFamily="18" charset="0"/>
                <a:ea typeface="Calibri" panose="020F0502020204030204" pitchFamily="34" charset="0"/>
              </a:rPr>
              <a:t>SCOPE</a:t>
            </a:r>
            <a:endParaRPr lang="en-US" spc="600" dirty="0"/>
          </a:p>
        </p:txBody>
      </p:sp>
      <p:sp>
        <p:nvSpPr>
          <p:cNvPr id="5" name="Slide Number Placeholder 4">
            <a:extLst>
              <a:ext uri="{FF2B5EF4-FFF2-40B4-BE49-F238E27FC236}">
                <a16:creationId xmlns:a16="http://schemas.microsoft.com/office/drawing/2014/main" id="{558D9DED-0D81-19D6-DF40-E6B4B5BFEF9E}"/>
              </a:ext>
            </a:extLst>
          </p:cNvPr>
          <p:cNvSpPr>
            <a:spLocks noGrp="1"/>
          </p:cNvSpPr>
          <p:nvPr>
            <p:ph type="sldNum" sz="quarter" idx="63"/>
          </p:nvPr>
        </p:nvSpPr>
        <p:spPr/>
        <p:txBody>
          <a:bodyPr/>
          <a:lstStyle/>
          <a:p>
            <a:fld id="{47FEACEE-25B4-4A2D-B147-27296E36371D}" type="slidenum">
              <a:rPr lang="en-US" altLang="zh-CN" smtClean="0"/>
              <a:pPr/>
              <a:t>15</a:t>
            </a:fld>
            <a:endParaRPr lang="en-US" altLang="zh-CN" dirty="0"/>
          </a:p>
        </p:txBody>
      </p:sp>
    </p:spTree>
    <p:extLst>
      <p:ext uri="{BB962C8B-B14F-4D97-AF65-F5344CB8AC3E}">
        <p14:creationId xmlns:p14="http://schemas.microsoft.com/office/powerpoint/2010/main" val="25171403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a:blip r:embed="rId3"/>
          <a:srcRect t="6019" b="6019"/>
          <a:stretch/>
        </p:blipFill>
        <p:spPr>
          <a:xfrm>
            <a:off x="2754948" y="2502098"/>
            <a:ext cx="1465840" cy="1289394"/>
          </a:xfrm>
        </p:spPr>
      </p:pic>
      <p:pic>
        <p:nvPicPr>
          <p:cNvPr id="28" name="Picture Placeholder 27">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4"/>
          <a:srcRect t="6019" b="6019"/>
          <a:stretch/>
        </p:blipFill>
        <p:spPr>
          <a:xfrm>
            <a:off x="5151412" y="5238680"/>
            <a:ext cx="1465840" cy="1289394"/>
          </a:xfrm>
        </p:spPr>
      </p:pic>
      <p:pic>
        <p:nvPicPr>
          <p:cNvPr id="18" name="Picture Placeholder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5" cstate="print">
            <a:extLst>
              <a:ext uri="{28A0092B-C50C-407E-A947-70E740481C1C}">
                <a14:useLocalDpi xmlns:a14="http://schemas.microsoft.com/office/drawing/2010/main"/>
              </a:ext>
            </a:extLst>
          </a:blip>
          <a:srcRect l="34" r="34"/>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6096000" y="3093990"/>
            <a:ext cx="3341052" cy="1879791"/>
          </a:xfrm>
        </p:spPr>
        <p:txBody>
          <a:bodyPr/>
          <a:lstStyle/>
          <a:p>
            <a:r>
              <a:rPr lang="en-US" dirty="0">
                <a:solidFill>
                  <a:schemeClr val="tx1"/>
                </a:solidFill>
              </a:rPr>
              <a:t>Mahmoud Abu Aisha</a:t>
            </a:r>
          </a:p>
          <a:p>
            <a:pPr lvl="0"/>
            <a:r>
              <a:rPr lang="en-US" sz="1800" dirty="0">
                <a:solidFill>
                  <a:schemeClr val="tx1"/>
                </a:solidFill>
                <a:effectLst/>
                <a:latin typeface="Times New Roman" panose="02020603050405020304" pitchFamily="18" charset="0"/>
                <a:ea typeface="Times New Roman" panose="02020603050405020304" pitchFamily="18" charset="0"/>
                <a:cs typeface="Arial" panose="020B0604020202020204" pitchFamily="34" charset="0"/>
                <a:hlinkClick r:id="rId6">
                  <a:extLst>
                    <a:ext uri="{A12FA001-AC4F-418D-AE19-62706E023703}">
                      <ahyp:hlinkClr xmlns:ahyp="http://schemas.microsoft.com/office/drawing/2018/hyperlinkcolor" val="tx"/>
                    </a:ext>
                  </a:extLst>
                </a:hlinkClick>
              </a:rPr>
              <a:t>mk.abuaisheh@std.alaqsa.edu.ps</a:t>
            </a:r>
            <a:br>
              <a:rPr lang="ar-SA" sz="1800" dirty="0">
                <a:effectLst/>
                <a:latin typeface="Times New Roman" panose="02020603050405020304" pitchFamily="18" charset="0"/>
                <a:ea typeface="Times New Roman" panose="02020603050405020304" pitchFamily="18" charset="0"/>
                <a:cs typeface="Arial" panose="020B0604020202020204" pitchFamily="34" charset="0"/>
              </a:rPr>
            </a:br>
            <a:endParaRPr lang="en-US" dirty="0"/>
          </a:p>
        </p:txBody>
      </p:sp>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p:txBody>
          <a:bodyPr/>
          <a:lstStyle/>
          <a:p>
            <a:r>
              <a:rPr lang="en-US" dirty="0"/>
              <a:t>Thank you</a:t>
            </a:r>
          </a:p>
        </p:txBody>
      </p:sp>
      <p:pic>
        <p:nvPicPr>
          <p:cNvPr id="5" name="Picture Placeholder 4">
            <a:extLst>
              <a:ext uri="{FF2B5EF4-FFF2-40B4-BE49-F238E27FC236}">
                <a16:creationId xmlns:a16="http://schemas.microsoft.com/office/drawing/2014/main" id="{9587F76D-7A3C-485F-AE0C-9AC5FE0CB7F4}"/>
              </a:ext>
            </a:extLst>
          </p:cNvPr>
          <p:cNvPicPr>
            <a:picLocks noGrp="1" noChangeAspect="1"/>
          </p:cNvPicPr>
          <p:nvPr>
            <p:ph type="pic" sz="quarter" idx="49"/>
          </p:nvPr>
        </p:nvPicPr>
        <p:blipFill>
          <a:blip r:embed="rId7"/>
          <a:srcRect t="6061" b="6061"/>
          <a:stretch>
            <a:fillRect/>
          </a:stretch>
        </p:blipFill>
        <p:spPr/>
      </p:pic>
    </p:spTree>
    <p:extLst>
      <p:ext uri="{BB962C8B-B14F-4D97-AF65-F5344CB8AC3E}">
        <p14:creationId xmlns:p14="http://schemas.microsoft.com/office/powerpoint/2010/main" val="529279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Contents</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a:xfrm>
            <a:off x="7426031" y="2803145"/>
            <a:ext cx="1904890" cy="1054728"/>
          </a:xfrm>
        </p:spPr>
        <p:txBody>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System Architecture</a:t>
            </a:r>
            <a:endParaRPr lang="en-US" sz="1800" dirty="0"/>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8386943" y="1002084"/>
            <a:ext cx="1914694" cy="1089194"/>
          </a:xfrm>
        </p:spPr>
        <p:txBody>
          <a:bodyPr/>
          <a:lstStyle/>
          <a:p>
            <a:r>
              <a:rPr lang="en-US" sz="1800" dirty="0">
                <a:solidFill>
                  <a:srgbClr val="000000"/>
                </a:solidFill>
                <a:effectLst/>
                <a:latin typeface="Times New Roman" panose="02020603050405020304" pitchFamily="18" charset="0"/>
                <a:ea typeface="Times New Roman" panose="02020603050405020304" pitchFamily="18" charset="0"/>
              </a:rPr>
              <a:t>Related Work</a:t>
            </a:r>
            <a:endParaRPr lang="en-US" dirty="0"/>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a:xfrm>
            <a:off x="8378476" y="4637814"/>
            <a:ext cx="1913128" cy="1075689"/>
          </a:xfrm>
        </p:spPr>
        <p:txBody>
          <a:bodyPr/>
          <a:lstStyle/>
          <a:p>
            <a:r>
              <a:rPr lang="en-US" sz="1800"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Proposed System</a:t>
            </a:r>
            <a:endParaRPr lang="en-US" dirty="0"/>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
        <p:nvSpPr>
          <p:cNvPr id="14" name="TextBox 13">
            <a:extLst>
              <a:ext uri="{FF2B5EF4-FFF2-40B4-BE49-F238E27FC236}">
                <a16:creationId xmlns:a16="http://schemas.microsoft.com/office/drawing/2014/main" id="{797FB365-1DF3-4976-AB05-D4637F8604CD}"/>
              </a:ext>
            </a:extLst>
          </p:cNvPr>
          <p:cNvSpPr txBox="1"/>
          <p:nvPr/>
        </p:nvSpPr>
        <p:spPr>
          <a:xfrm>
            <a:off x="10364107" y="1223515"/>
            <a:ext cx="1914694" cy="646331"/>
          </a:xfrm>
          <a:prstGeom prst="rect">
            <a:avLst/>
          </a:prstGeom>
          <a:noFill/>
        </p:spPr>
        <p:txBody>
          <a:bodyPr wrap="square">
            <a:spAutoFit/>
          </a:bodyPr>
          <a:lstStyle/>
          <a:p>
            <a:pPr algn="ctr"/>
            <a:r>
              <a:rPr lang="en-US" sz="1800" dirty="0">
                <a:effectLst/>
                <a:latin typeface="Calibri" panose="020F0502020204030204" pitchFamily="34" charset="0"/>
                <a:ea typeface="Calibri" panose="020F0502020204030204" pitchFamily="34" charset="0"/>
                <a:cs typeface="Arial" panose="020B0604020202020204" pitchFamily="34" charset="0"/>
              </a:rPr>
              <a:t>Test and Simulation</a:t>
            </a:r>
            <a:r>
              <a:rPr lang="en-US" sz="1800" dirty="0">
                <a:solidFill>
                  <a:srgbClr val="000000"/>
                </a:solidFill>
                <a:effectLst/>
                <a:latin typeface="Times New Roman" panose="02020603050405020304" pitchFamily="18" charset="0"/>
                <a:ea typeface="Calibri" panose="020F0502020204030204" pitchFamily="34" charset="0"/>
              </a:rPr>
              <a:t> </a:t>
            </a:r>
            <a:endParaRPr lang="en-US" sz="1400" dirty="0"/>
          </a:p>
        </p:txBody>
      </p:sp>
      <p:sp>
        <p:nvSpPr>
          <p:cNvPr id="17" name="TextBox 16">
            <a:extLst>
              <a:ext uri="{FF2B5EF4-FFF2-40B4-BE49-F238E27FC236}">
                <a16:creationId xmlns:a16="http://schemas.microsoft.com/office/drawing/2014/main" id="{F5BD8CCB-2F5C-4EE5-88DD-6C91E7700D54}"/>
              </a:ext>
            </a:extLst>
          </p:cNvPr>
          <p:cNvSpPr txBox="1"/>
          <p:nvPr/>
        </p:nvSpPr>
        <p:spPr>
          <a:xfrm>
            <a:off x="6460124" y="4990992"/>
            <a:ext cx="1540934" cy="369332"/>
          </a:xfrm>
          <a:prstGeom prst="rect">
            <a:avLst/>
          </a:prstGeom>
          <a:noFill/>
        </p:spPr>
        <p:txBody>
          <a:bodyPr wrap="square">
            <a:spAutoFit/>
          </a:bodyPr>
          <a:lstStyle/>
          <a:p>
            <a:pPr algn="ctr"/>
            <a:r>
              <a:rPr lang="en-US" sz="1800" dirty="0">
                <a:solidFill>
                  <a:srgbClr val="000000"/>
                </a:solidFill>
                <a:effectLst/>
                <a:latin typeface="Times New Roman" panose="02020603050405020304" pitchFamily="18" charset="0"/>
                <a:ea typeface="Calibri" panose="020F0502020204030204" pitchFamily="34" charset="0"/>
              </a:rPr>
              <a:t>Results</a:t>
            </a:r>
            <a:endParaRPr lang="en-US" sz="1400" dirty="0"/>
          </a:p>
        </p:txBody>
      </p:sp>
      <p:sp>
        <p:nvSpPr>
          <p:cNvPr id="20" name="TextBox 19">
            <a:extLst>
              <a:ext uri="{FF2B5EF4-FFF2-40B4-BE49-F238E27FC236}">
                <a16:creationId xmlns:a16="http://schemas.microsoft.com/office/drawing/2014/main" id="{A5C2B100-FCA0-4183-ABF5-969D91AA45F5}"/>
              </a:ext>
            </a:extLst>
          </p:cNvPr>
          <p:cNvSpPr txBox="1"/>
          <p:nvPr/>
        </p:nvSpPr>
        <p:spPr>
          <a:xfrm>
            <a:off x="9765743" y="3208635"/>
            <a:ext cx="1770646" cy="370933"/>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rPr>
              <a:t>Conclusion</a:t>
            </a:r>
            <a:endParaRPr lang="en-US" sz="1400" dirty="0"/>
          </a:p>
        </p:txBody>
      </p:sp>
      <p:sp>
        <p:nvSpPr>
          <p:cNvPr id="23" name="TextBox 22">
            <a:extLst>
              <a:ext uri="{FF2B5EF4-FFF2-40B4-BE49-F238E27FC236}">
                <a16:creationId xmlns:a16="http://schemas.microsoft.com/office/drawing/2014/main" id="{DF8686F0-8557-4392-A763-50D26B56A708}"/>
              </a:ext>
            </a:extLst>
          </p:cNvPr>
          <p:cNvSpPr txBox="1"/>
          <p:nvPr/>
        </p:nvSpPr>
        <p:spPr>
          <a:xfrm>
            <a:off x="5539543" y="3145843"/>
            <a:ext cx="1468967" cy="369332"/>
          </a:xfrm>
          <a:prstGeom prst="rect">
            <a:avLst/>
          </a:prstGeom>
          <a:noFill/>
        </p:spPr>
        <p:txBody>
          <a:bodyPr wrap="square">
            <a:spAutoFit/>
          </a:bodyPr>
          <a:lstStyle/>
          <a:p>
            <a:r>
              <a:rPr lang="en-US" sz="1800" dirty="0">
                <a:solidFill>
                  <a:srgbClr val="000000"/>
                </a:solidFill>
                <a:effectLst/>
                <a:latin typeface="Times New Roman" panose="02020603050405020304" pitchFamily="18" charset="0"/>
                <a:ea typeface="Calibri" panose="020F0502020204030204" pitchFamily="34" charset="0"/>
              </a:rPr>
              <a:t>Future Scope</a:t>
            </a:r>
            <a:endParaRPr lang="en-US" dirty="0"/>
          </a:p>
        </p:txBody>
      </p:sp>
      <p:sp>
        <p:nvSpPr>
          <p:cNvPr id="21" name="TextBox 20">
            <a:extLst>
              <a:ext uri="{FF2B5EF4-FFF2-40B4-BE49-F238E27FC236}">
                <a16:creationId xmlns:a16="http://schemas.microsoft.com/office/drawing/2014/main" id="{C14F8148-5A0E-4F5F-AEA8-143EA2A6B388}"/>
              </a:ext>
            </a:extLst>
          </p:cNvPr>
          <p:cNvSpPr txBox="1"/>
          <p:nvPr/>
        </p:nvSpPr>
        <p:spPr>
          <a:xfrm>
            <a:off x="10809834" y="4988155"/>
            <a:ext cx="1468967" cy="369332"/>
          </a:xfrm>
          <a:prstGeom prst="rect">
            <a:avLst/>
          </a:prstGeom>
          <a:noFill/>
        </p:spPr>
        <p:txBody>
          <a:bodyPr wrap="square">
            <a:spAutoFit/>
          </a:bodyPr>
          <a:lstStyle/>
          <a:p>
            <a:r>
              <a:rPr lang="en-US" sz="1800" dirty="0">
                <a:effectLst/>
                <a:latin typeface="Calibri" panose="020F0502020204030204" pitchFamily="34" charset="0"/>
                <a:ea typeface="Calibri" panose="020F0502020204030204" pitchFamily="34" charset="0"/>
                <a:cs typeface="Arial" panose="020B0604020202020204" pitchFamily="34" charset="0"/>
              </a:rPr>
              <a:t>References</a:t>
            </a:r>
            <a:endParaRPr lang="en-US" dirty="0"/>
          </a:p>
        </p:txBody>
      </p:sp>
    </p:spTree>
    <p:extLst>
      <p:ext uri="{BB962C8B-B14F-4D97-AF65-F5344CB8AC3E}">
        <p14:creationId xmlns:p14="http://schemas.microsoft.com/office/powerpoint/2010/main" val="27755351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2152106" y="539563"/>
            <a:ext cx="5117162" cy="1325563"/>
          </a:xfrm>
        </p:spPr>
        <p:txBody>
          <a:bodyPr/>
          <a:lstStyle/>
          <a:p>
            <a:pPr algn="ctr"/>
            <a:r>
              <a:rPr lang="en-US" altLang="zh-CN" dirty="0">
                <a:solidFill>
                  <a:schemeClr val="tx1"/>
                </a:solidFill>
              </a:rPr>
              <a:t>Introduction</a:t>
            </a:r>
            <a:endParaRPr lang="en-US" dirty="0">
              <a:solidFill>
                <a:schemeClr val="tx1"/>
              </a:solidFill>
            </a:endParaRPr>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243587" y="1865126"/>
            <a:ext cx="7172279" cy="2833874"/>
          </a:xfrm>
        </p:spPr>
        <p:txBody>
          <a:bodyPr/>
          <a:lstStyle/>
          <a:p>
            <a:pPr algn="just"/>
            <a:r>
              <a:rPr lang="en-US" sz="1600" dirty="0">
                <a:solidFill>
                  <a:schemeClr val="tx1"/>
                </a:solidFill>
                <a:effectLst/>
                <a:latin typeface="Times New Roman" panose="02020603050405020304" pitchFamily="18" charset="0"/>
                <a:cs typeface="Times New Roman" panose="02020603050405020304" pitchFamily="18" charset="0"/>
              </a:rPr>
              <a:t>This paper discusses how 5G technology enhances Emergency Medical Services (EMS) by enabling ultra-low latency and high-bandwidth communication, which traditional 3G/4G networks cannot provide during emergencies. It highlights the ability of 5G to support real-time remote diagnosis through live high-definition video streaming from ambulances to hospitals. The research integrates the Negamax algorithm to optimize ambulance dispatch and resource allocation in dynamic emergency conditions. It also explores how the combined use of 5G and AI-driven systems improves patient triage, hospital preparedness, and overall response efficiency. </a:t>
            </a: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Tree>
    <p:extLst>
      <p:ext uri="{BB962C8B-B14F-4D97-AF65-F5344CB8AC3E}">
        <p14:creationId xmlns:p14="http://schemas.microsoft.com/office/powerpoint/2010/main" val="775548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47132" y="192431"/>
            <a:ext cx="1632494" cy="628837"/>
          </a:xfrm>
        </p:spPr>
        <p:txBody>
          <a:bodyPr/>
          <a:lstStyle/>
          <a:p>
            <a:pPr algn="ctr"/>
            <a:r>
              <a:rPr lang="en-US" sz="1800" b="1" dirty="0">
                <a:solidFill>
                  <a:srgbClr val="000000"/>
                </a:solidFill>
                <a:effectLst/>
                <a:latin typeface="Times New Roman" panose="02020603050405020304" pitchFamily="18" charset="0"/>
                <a:ea typeface="Times New Roman" panose="02020603050405020304" pitchFamily="18" charset="0"/>
              </a:rPr>
              <a:t>Related Work</a:t>
            </a:r>
            <a:endParaRPr lang="en-US" b="1" dirty="0">
              <a:solidFill>
                <a:schemeClr val="tx1"/>
              </a:solidFill>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6" name="TextBox 5">
            <a:extLst>
              <a:ext uri="{FF2B5EF4-FFF2-40B4-BE49-F238E27FC236}">
                <a16:creationId xmlns:a16="http://schemas.microsoft.com/office/drawing/2014/main" id="{8585C90D-D72B-432F-A21E-355CF9345E4D}"/>
              </a:ext>
            </a:extLst>
          </p:cNvPr>
          <p:cNvSpPr txBox="1"/>
          <p:nvPr/>
        </p:nvSpPr>
        <p:spPr>
          <a:xfrm>
            <a:off x="347132" y="821268"/>
            <a:ext cx="8415867" cy="461665"/>
          </a:xfrm>
          <a:prstGeom prst="rect">
            <a:avLst/>
          </a:prstGeom>
          <a:noFill/>
        </p:spPr>
        <p:txBody>
          <a:bodyPr wrap="square" rtlCol="0">
            <a:spAutoFit/>
          </a:bodyPr>
          <a:lstStyle/>
          <a:p>
            <a:pPr marL="228600" indent="-228600">
              <a:buFont typeface="Wingdings" panose="05000000000000000000" pitchFamily="2" charset="2"/>
              <a:buChar char="Ø"/>
            </a:pPr>
            <a:r>
              <a:rPr lang="en-US" sz="1200" b="1" dirty="0"/>
              <a:t>Usman et al. (2019):</a:t>
            </a:r>
            <a:r>
              <a:rPr lang="en-US" sz="1200" dirty="0"/>
              <a:t> Proposed a 5G-enabled mobile healthcare framework for ambulances, enabling live transmission of ultrasound videos, vital signs, and in-vehicle camera feeds for real-time physician supervision.</a:t>
            </a:r>
          </a:p>
        </p:txBody>
      </p:sp>
      <p:sp>
        <p:nvSpPr>
          <p:cNvPr id="8" name="TextBox 7">
            <a:extLst>
              <a:ext uri="{FF2B5EF4-FFF2-40B4-BE49-F238E27FC236}">
                <a16:creationId xmlns:a16="http://schemas.microsoft.com/office/drawing/2014/main" id="{94BA93C8-B85C-4258-953B-4A83518F7737}"/>
              </a:ext>
            </a:extLst>
          </p:cNvPr>
          <p:cNvSpPr txBox="1"/>
          <p:nvPr/>
        </p:nvSpPr>
        <p:spPr>
          <a:xfrm>
            <a:off x="347132" y="1345917"/>
            <a:ext cx="7653866" cy="646331"/>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Zhai et al. (2021):</a:t>
            </a:r>
            <a:r>
              <a:rPr lang="en-US" sz="1200" dirty="0"/>
              <a:t> Developed a smart ambulance service based on a 5G network and validated its effectiveness through simulations, demonstrating improved high-definition video streaming, remote diagnosis, and enhanced Quality of Service (QoS).</a:t>
            </a:r>
          </a:p>
        </p:txBody>
      </p:sp>
      <p:sp>
        <p:nvSpPr>
          <p:cNvPr id="10" name="TextBox 9">
            <a:extLst>
              <a:ext uri="{FF2B5EF4-FFF2-40B4-BE49-F238E27FC236}">
                <a16:creationId xmlns:a16="http://schemas.microsoft.com/office/drawing/2014/main" id="{31FADF19-76EC-4A0B-8314-9BEE0226F07E}"/>
              </a:ext>
            </a:extLst>
          </p:cNvPr>
          <p:cNvSpPr txBox="1"/>
          <p:nvPr/>
        </p:nvSpPr>
        <p:spPr>
          <a:xfrm>
            <a:off x="347132" y="2127928"/>
            <a:ext cx="7653866" cy="461665"/>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Yu et al. (2020):</a:t>
            </a:r>
            <a:r>
              <a:rPr lang="en-US" sz="1200" dirty="0"/>
              <a:t> Introduced a full-stack 5G mobile-health architecture that utilizes network slicing to efficiently manage the transmission of vital signs and ultrasound images within ambulances.</a:t>
            </a:r>
          </a:p>
        </p:txBody>
      </p:sp>
      <p:sp>
        <p:nvSpPr>
          <p:cNvPr id="11" name="TextBox 10">
            <a:extLst>
              <a:ext uri="{FF2B5EF4-FFF2-40B4-BE49-F238E27FC236}">
                <a16:creationId xmlns:a16="http://schemas.microsoft.com/office/drawing/2014/main" id="{3B068439-4DA0-4C6B-932B-520F3D36CE1B}"/>
              </a:ext>
            </a:extLst>
          </p:cNvPr>
          <p:cNvSpPr txBox="1"/>
          <p:nvPr/>
        </p:nvSpPr>
        <p:spPr>
          <a:xfrm>
            <a:off x="347132" y="2827353"/>
            <a:ext cx="7653866" cy="646331"/>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Kim et al. (2020):</a:t>
            </a:r>
            <a:r>
              <a:rPr lang="en-US" sz="1200" dirty="0"/>
              <a:t> Highlighted the critical role of 5G in empowering paramedics during prehospital care by providing ultra-reliable low-latency communication and secure data exchange, while noting infrastructure limitations in rural regions.</a:t>
            </a:r>
          </a:p>
        </p:txBody>
      </p:sp>
      <p:sp>
        <p:nvSpPr>
          <p:cNvPr id="14" name="TextBox 13">
            <a:extLst>
              <a:ext uri="{FF2B5EF4-FFF2-40B4-BE49-F238E27FC236}">
                <a16:creationId xmlns:a16="http://schemas.microsoft.com/office/drawing/2014/main" id="{4347F9E5-F486-4021-BDB4-A73F7D91A1A7}"/>
              </a:ext>
            </a:extLst>
          </p:cNvPr>
          <p:cNvSpPr txBox="1"/>
          <p:nvPr/>
        </p:nvSpPr>
        <p:spPr>
          <a:xfrm>
            <a:off x="347132" y="3622077"/>
            <a:ext cx="7653866" cy="646331"/>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Ansari et al. (2021):</a:t>
            </a:r>
            <a:r>
              <a:rPr lang="en-US" sz="1200" dirty="0"/>
              <a:t> Proposed a mobile emergency care model leveraging 5G, and demonstrated through simulation that strong signal quality and low latency can be achieved even in complex urban environments.</a:t>
            </a:r>
          </a:p>
        </p:txBody>
      </p:sp>
      <p:sp>
        <p:nvSpPr>
          <p:cNvPr id="15" name="TextBox 14">
            <a:extLst>
              <a:ext uri="{FF2B5EF4-FFF2-40B4-BE49-F238E27FC236}">
                <a16:creationId xmlns:a16="http://schemas.microsoft.com/office/drawing/2014/main" id="{890BE4FE-BAD9-4B43-80C7-03C54161FAE2}"/>
              </a:ext>
            </a:extLst>
          </p:cNvPr>
          <p:cNvSpPr txBox="1"/>
          <p:nvPr/>
        </p:nvSpPr>
        <p:spPr>
          <a:xfrm>
            <a:off x="347132" y="4268408"/>
            <a:ext cx="7653866" cy="461665"/>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Dananjayan and Raj (2020):</a:t>
            </a:r>
            <a:r>
              <a:rPr lang="en-US" sz="1200" dirty="0"/>
              <a:t> Discussed how 5G can transform healthcare broadly—enabling remote monitoring, teleconsultation, smart ambulances, and AI-assisted diagnostics.</a:t>
            </a:r>
          </a:p>
        </p:txBody>
      </p:sp>
      <p:sp>
        <p:nvSpPr>
          <p:cNvPr id="16" name="TextBox 15">
            <a:extLst>
              <a:ext uri="{FF2B5EF4-FFF2-40B4-BE49-F238E27FC236}">
                <a16:creationId xmlns:a16="http://schemas.microsoft.com/office/drawing/2014/main" id="{1122CAE8-63EB-45F6-9996-CABD397CAB4D}"/>
              </a:ext>
            </a:extLst>
          </p:cNvPr>
          <p:cNvSpPr txBox="1"/>
          <p:nvPr/>
        </p:nvSpPr>
        <p:spPr>
          <a:xfrm>
            <a:off x="347132" y="4912159"/>
            <a:ext cx="7653866" cy="461665"/>
          </a:xfrm>
          <a:prstGeom prst="rect">
            <a:avLst/>
          </a:prstGeom>
          <a:noFill/>
        </p:spPr>
        <p:txBody>
          <a:bodyPr wrap="square" rtlCol="0">
            <a:spAutoFit/>
          </a:bodyPr>
          <a:lstStyle/>
          <a:p>
            <a:pPr marL="171450" indent="-171450">
              <a:buFont typeface="Wingdings" panose="05000000000000000000" pitchFamily="2" charset="2"/>
              <a:buChar char="Ø"/>
            </a:pPr>
            <a:r>
              <a:rPr lang="en-US" sz="1200" b="1" dirty="0"/>
              <a:t>Bhatia et al. (2024):</a:t>
            </a:r>
            <a:r>
              <a:rPr lang="en-US" sz="1200" dirty="0"/>
              <a:t> Focused on ambulance dispatch optimization using real-time data and game theory, showing how such systems can effectively complement 5G-powered EMS solutions in urban settings.</a:t>
            </a:r>
          </a:p>
        </p:txBody>
      </p:sp>
    </p:spTree>
    <p:extLst>
      <p:ext uri="{BB962C8B-B14F-4D97-AF65-F5344CB8AC3E}">
        <p14:creationId xmlns:p14="http://schemas.microsoft.com/office/powerpoint/2010/main" val="2242387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0998" y="387165"/>
            <a:ext cx="2294468" cy="628837"/>
          </a:xfrm>
        </p:spPr>
        <p:txBody>
          <a:bodyPr/>
          <a:lstStyle/>
          <a:p>
            <a:pPr marL="0" marR="0">
              <a:lnSpc>
                <a:spcPct val="107000"/>
              </a:lnSpc>
              <a:spcBef>
                <a:spcPts val="1200"/>
              </a:spcBef>
              <a:spcAft>
                <a:spcPts val="0"/>
              </a:spcAft>
            </a:pPr>
            <a:r>
              <a:rPr lang="en-US" sz="18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rPr>
              <a:t>Problem Statement</a:t>
            </a:r>
            <a:endParaRPr lang="en-US" sz="1800" b="1" kern="0" dirty="0">
              <a:solidFill>
                <a:schemeClr val="tx1"/>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12" name="TextBox 11">
            <a:extLst>
              <a:ext uri="{FF2B5EF4-FFF2-40B4-BE49-F238E27FC236}">
                <a16:creationId xmlns:a16="http://schemas.microsoft.com/office/drawing/2014/main" id="{B8D5F7AD-33E7-4A24-A59A-429E9E9EC0A8}"/>
              </a:ext>
            </a:extLst>
          </p:cNvPr>
          <p:cNvSpPr txBox="1"/>
          <p:nvPr/>
        </p:nvSpPr>
        <p:spPr>
          <a:xfrm>
            <a:off x="738716" y="1734434"/>
            <a:ext cx="7101417" cy="1694566"/>
          </a:xfrm>
          <a:prstGeom prst="rect">
            <a:avLst/>
          </a:prstGeom>
          <a:noFill/>
        </p:spPr>
        <p:txBody>
          <a:bodyPr wrap="square">
            <a:spAutoFit/>
          </a:bodyPr>
          <a:lstStyle/>
          <a:p>
            <a:pPr marL="0" marR="0">
              <a:lnSpc>
                <a:spcPct val="107000"/>
              </a:lnSpc>
              <a:spcBef>
                <a:spcPts val="0"/>
              </a:spcBef>
              <a:spcAft>
                <a:spcPts val="800"/>
              </a:spcAft>
            </a:pPr>
            <a:r>
              <a:rPr lang="en-US" sz="1400" dirty="0">
                <a:effectLst/>
                <a:latin typeface="Times New Roman" panose="02020603050405020304" pitchFamily="18" charset="0"/>
                <a:ea typeface="Calibri" panose="020F0502020204030204" pitchFamily="34" charset="0"/>
                <a:cs typeface="Arial" panose="020B0604020202020204" pitchFamily="34" charset="0"/>
              </a:rPr>
              <a:t>Emergency medical services (EMS) face persistent challenges in delivering timely and effective care, particularly during the “golden hour” where immediate interventions can save lives. Current ambulance systems suffer from delays due to inadequate communication infrastructure, especially in remote or densely populated areas. Existing 3G and 4G networks are insufficient to support real-time high-definition video, continuous patient monitoring, and remote medical consultation. The absence of robust, low-latency communication often results in delayed diagnoses, improper pre-hospital triage, and higher mortality rates</a:t>
            </a:r>
            <a:r>
              <a:rPr lang="ar-SA" sz="1400" dirty="0">
                <a:effectLst/>
                <a:latin typeface="Times New Roman" panose="02020603050405020304" pitchFamily="18" charset="0"/>
                <a:ea typeface="Calibri" panose="020F0502020204030204" pitchFamily="34" charset="0"/>
                <a:cs typeface="Arial" panose="020B0604020202020204" pitchFamily="34" charset="0"/>
              </a:rPr>
              <a:t> .</a:t>
            </a:r>
            <a:endParaRPr lang="en-US" sz="1400" dirty="0">
              <a:effectLst/>
              <a:latin typeface="Calibri" panose="020F050202020403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23866677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0998" y="387165"/>
            <a:ext cx="2294468" cy="628837"/>
          </a:xfrm>
        </p:spPr>
        <p:txBody>
          <a:bodyPr/>
          <a:lstStyle/>
          <a:p>
            <a:pPr marL="0" marR="0">
              <a:lnSpc>
                <a:spcPct val="107000"/>
              </a:lnSpc>
              <a:spcBef>
                <a:spcPts val="1200"/>
              </a:spcBef>
              <a:spcAft>
                <a:spcPts val="0"/>
              </a:spcAft>
            </a:pPr>
            <a:r>
              <a:rPr lang="en-US" sz="1800" b="1" kern="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Proposed System</a:t>
            </a:r>
            <a:endParaRPr lang="en-US" sz="1800" b="1" kern="0" dirty="0">
              <a:solidFill>
                <a:srgbClr val="2F5496"/>
              </a:solidFill>
              <a:effectLst/>
              <a:latin typeface="Calibri Light" panose="020F0302020204030204" pitchFamily="34" charset="0"/>
              <a:ea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12" name="TextBox 11">
            <a:extLst>
              <a:ext uri="{FF2B5EF4-FFF2-40B4-BE49-F238E27FC236}">
                <a16:creationId xmlns:a16="http://schemas.microsoft.com/office/drawing/2014/main" id="{B8D5F7AD-33E7-4A24-A59A-429E9E9EC0A8}"/>
              </a:ext>
            </a:extLst>
          </p:cNvPr>
          <p:cNvSpPr txBox="1"/>
          <p:nvPr/>
        </p:nvSpPr>
        <p:spPr>
          <a:xfrm>
            <a:off x="518583" y="1182231"/>
            <a:ext cx="7101417" cy="2246769"/>
          </a:xfrm>
          <a:prstGeom prst="rect">
            <a:avLst/>
          </a:prstGeom>
          <a:noFill/>
        </p:spPr>
        <p:txBody>
          <a:bodyPr wrap="square">
            <a:spAutoFit/>
          </a:bodyPr>
          <a:lstStyle/>
          <a:p>
            <a:pPr algn="just"/>
            <a:r>
              <a:rPr lang="en-US" sz="1400" dirty="0">
                <a:latin typeface="Times New Roman" panose="02020603050405020304" pitchFamily="18" charset="0"/>
                <a:cs typeface="Times New Roman" panose="02020603050405020304" pitchFamily="18" charset="0"/>
              </a:rPr>
              <a:t>This study presents a 5G-enabled smart ambulance system designed to facilitate real-time medical communication between paramedics and hospital doctors. The system supports three core data streams: live HD video from the ambulance, continuous monitoring of vital signs (ECG, blood pressure, oxygen levels), and portable ultrasound imaging. It uses dedicated 5G network slices to ensure high reliability and ultra-low latency. A mobile femtocell unit within the ambulance enables stable data transmission to hospital servers and cloud-based decision systems. Physicians can monitor patient data and guide paramedics through a hospital dashboard. The architecture also supports wearable IoT devices, AI-based triage, cloud-based medical records access, and predictive analytics using GPS data to optimize ambulance routing and emergency response times.</a:t>
            </a:r>
            <a:endParaRPr lang="en-US" sz="1400" dirty="0">
              <a:effectLst/>
              <a:latin typeface="Times New Roman" panose="02020603050405020304" pitchFamily="18" charset="0"/>
              <a:cs typeface="Times New Roman" panose="02020603050405020304" pitchFamily="18" charset="0"/>
            </a:endParaRPr>
          </a:p>
        </p:txBody>
      </p:sp>
      <p:pic>
        <p:nvPicPr>
          <p:cNvPr id="6" name="Picture 5">
            <a:extLst>
              <a:ext uri="{FF2B5EF4-FFF2-40B4-BE49-F238E27FC236}">
                <a16:creationId xmlns:a16="http://schemas.microsoft.com/office/drawing/2014/main" id="{93B6C6A1-6B5B-40BF-A906-F3CB55B872E2}"/>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498600" y="3699933"/>
            <a:ext cx="5858933" cy="2904067"/>
          </a:xfrm>
          <a:prstGeom prst="rect">
            <a:avLst/>
          </a:prstGeom>
        </p:spPr>
      </p:pic>
    </p:spTree>
    <p:extLst>
      <p:ext uri="{BB962C8B-B14F-4D97-AF65-F5344CB8AC3E}">
        <p14:creationId xmlns:p14="http://schemas.microsoft.com/office/powerpoint/2010/main" val="12290309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49144" y="458743"/>
            <a:ext cx="2294468" cy="628837"/>
          </a:xfrm>
        </p:spPr>
        <p:txBody>
          <a:bodyPr/>
          <a:lstStyle/>
          <a:p>
            <a:pPr marL="0" marR="0">
              <a:lnSpc>
                <a:spcPct val="107000"/>
              </a:lnSpc>
              <a:spcBef>
                <a:spcPts val="1200"/>
              </a:spcBef>
              <a:spcAft>
                <a:spcPts val="0"/>
              </a:spcAft>
            </a:pPr>
            <a:r>
              <a:rPr lang="en-US" sz="1800" b="1"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System Architecture</a:t>
            </a:r>
            <a:endParaRPr lang="en-US" sz="1400" b="1" kern="0" dirty="0">
              <a:solidFill>
                <a:schemeClr val="tx1"/>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10" name="TextBox 9">
            <a:extLst>
              <a:ext uri="{FF2B5EF4-FFF2-40B4-BE49-F238E27FC236}">
                <a16:creationId xmlns:a16="http://schemas.microsoft.com/office/drawing/2014/main" id="{D87B6B90-179E-42F9-8584-46F2D8958101}"/>
              </a:ext>
            </a:extLst>
          </p:cNvPr>
          <p:cNvSpPr txBox="1"/>
          <p:nvPr/>
        </p:nvSpPr>
        <p:spPr>
          <a:xfrm>
            <a:off x="637117" y="1165247"/>
            <a:ext cx="6100232" cy="954107"/>
          </a:xfrm>
          <a:prstGeom prst="rect">
            <a:avLst/>
          </a:prstGeom>
          <a:noFill/>
        </p:spPr>
        <p:txBody>
          <a:bodyPr wrap="square">
            <a:spAutoFit/>
          </a:bodyPr>
          <a:lstStyle/>
          <a:p>
            <a:r>
              <a:rPr lang="en-US" sz="1400" dirty="0">
                <a:latin typeface="Times New Roman" panose="02020603050405020304" pitchFamily="18" charset="0"/>
                <a:cs typeface="Times New Roman" panose="02020603050405020304" pitchFamily="18" charset="0"/>
              </a:rPr>
              <a:t>The 5G-enabled smart ambulance system ensures real-time, reliable communication between ambulances, paramedics, and hospitals, supporting live video, vital sign monitoring, and diagnostic imaging through dedicated 5G network slices.</a:t>
            </a:r>
          </a:p>
        </p:txBody>
      </p:sp>
      <p:sp>
        <p:nvSpPr>
          <p:cNvPr id="11" name="TextBox 10">
            <a:extLst>
              <a:ext uri="{FF2B5EF4-FFF2-40B4-BE49-F238E27FC236}">
                <a16:creationId xmlns:a16="http://schemas.microsoft.com/office/drawing/2014/main" id="{C4B2D462-513A-45EC-B324-AE249F80D67B}"/>
              </a:ext>
            </a:extLst>
          </p:cNvPr>
          <p:cNvSpPr txBox="1"/>
          <p:nvPr/>
        </p:nvSpPr>
        <p:spPr>
          <a:xfrm>
            <a:off x="637117" y="2356535"/>
            <a:ext cx="6100232" cy="307777"/>
          </a:xfrm>
          <a:prstGeom prst="rect">
            <a:avLst/>
          </a:prstGeom>
          <a:noFill/>
        </p:spPr>
        <p:txBody>
          <a:bodyPr wrap="square">
            <a:spAutoFit/>
          </a:bodyPr>
          <a:lstStyle/>
          <a:p>
            <a:pPr marL="0" marR="0" algn="ctr"/>
            <a:r>
              <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rPr>
              <a:t>5G Enabled Smart Ambulance System Overview</a:t>
            </a:r>
            <a:r>
              <a:rPr lang="ar-SA" sz="1400" b="1" dirty="0">
                <a:effectLst/>
                <a:latin typeface="Times New Roman" panose="02020603050405020304" pitchFamily="18" charset="0"/>
                <a:ea typeface="Times New Roman" panose="02020603050405020304" pitchFamily="18" charset="0"/>
                <a:cs typeface="Times New Roman" panose="02020603050405020304" pitchFamily="18" charset="0"/>
              </a:rPr>
              <a:t>,</a:t>
            </a:r>
            <a:r>
              <a:rPr lang="ar-SA" sz="1400" b="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400" b="0" dirty="0">
                <a:effectLst/>
                <a:latin typeface="Times New Roman" panose="02020603050405020304" pitchFamily="18" charset="0"/>
                <a:ea typeface="Times New Roman" panose="02020603050405020304" pitchFamily="18" charset="0"/>
                <a:cs typeface="Times New Roman" panose="02020603050405020304" pitchFamily="18" charset="0"/>
              </a:rPr>
              <a:t>Three Interconnected Layers:</a:t>
            </a:r>
            <a:endParaRPr lang="en-US" sz="1400" b="1"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pic>
        <p:nvPicPr>
          <p:cNvPr id="12" name="Picture 11">
            <a:extLst>
              <a:ext uri="{FF2B5EF4-FFF2-40B4-BE49-F238E27FC236}">
                <a16:creationId xmlns:a16="http://schemas.microsoft.com/office/drawing/2014/main" id="{7CA817C2-CADE-4424-8DD5-AB9E1D6967A3}"/>
              </a:ext>
            </a:extLst>
          </p:cNvPr>
          <p:cNvPicPr/>
          <p:nvPr/>
        </p:nvPicPr>
        <p:blipFill>
          <a:blip r:embed="rId3">
            <a:extLst>
              <a:ext uri="{28A0092B-C50C-407E-A947-70E740481C1C}">
                <a14:useLocalDpi xmlns:a14="http://schemas.microsoft.com/office/drawing/2010/main" val="0"/>
              </a:ext>
            </a:extLst>
          </a:blip>
          <a:stretch>
            <a:fillRect/>
          </a:stretch>
        </p:blipFill>
        <p:spPr>
          <a:xfrm>
            <a:off x="1621049" y="2804816"/>
            <a:ext cx="5998951" cy="3443584"/>
          </a:xfrm>
          <a:prstGeom prst="rect">
            <a:avLst/>
          </a:prstGeom>
        </p:spPr>
      </p:pic>
    </p:spTree>
    <p:extLst>
      <p:ext uri="{BB962C8B-B14F-4D97-AF65-F5344CB8AC3E}">
        <p14:creationId xmlns:p14="http://schemas.microsoft.com/office/powerpoint/2010/main" val="799211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08346B98-06BF-43C5-BB23-C4FCB875D7DE}"/>
              </a:ext>
            </a:extLst>
          </p:cNvPr>
          <p:cNvSpPr txBox="1"/>
          <p:nvPr/>
        </p:nvSpPr>
        <p:spPr>
          <a:xfrm>
            <a:off x="177801" y="262741"/>
            <a:ext cx="7363882" cy="2308324"/>
          </a:xfrm>
          <a:prstGeom prst="rect">
            <a:avLst/>
          </a:prstGeom>
          <a:noFill/>
        </p:spPr>
        <p:txBody>
          <a:bodyPr wrap="square">
            <a:spAutoFit/>
          </a:bodyPr>
          <a:lstStyle/>
          <a:p>
            <a:pPr marL="0" marR="0">
              <a:spcBef>
                <a:spcPts val="200"/>
              </a:spcBef>
              <a:spcAft>
                <a:spcPts val="0"/>
              </a:spcAft>
            </a:pPr>
            <a:r>
              <a:rPr lang="en-US" sz="1800" b="1" i="0" dirty="0">
                <a:effectLst/>
                <a:latin typeface="Times New Roman" panose="02020603050405020304" pitchFamily="18" charset="0"/>
                <a:ea typeface="Times New Roman" panose="02020603050405020304" pitchFamily="18" charset="0"/>
                <a:cs typeface="Times New Roman" panose="02020603050405020304" pitchFamily="18" charset="0"/>
              </a:rPr>
              <a:t>5G Communication Network Layer</a:t>
            </a:r>
            <a:r>
              <a:rPr lang="ar-SA" sz="1800" b="1" i="0" dirty="0">
                <a:effectLst/>
                <a:latin typeface="Times New Roman" panose="02020603050405020304" pitchFamily="18" charset="0"/>
                <a:ea typeface="Times New Roman" panose="02020603050405020304" pitchFamily="18" charset="0"/>
                <a:cs typeface="Times New Roman" panose="02020603050405020304" pitchFamily="18" charset="0"/>
              </a:rPr>
              <a:t>: </a:t>
            </a:r>
            <a:endParaRPr lang="en-US" sz="1800" b="1" i="1" dirty="0">
              <a:effectLst/>
              <a:latin typeface="Times New Roman" panose="02020603050405020304" pitchFamily="18" charset="0"/>
              <a:ea typeface="Times New Roman" panose="02020603050405020304" pitchFamily="18" charset="0"/>
              <a:cs typeface="Times New Roman" panose="02020603050405020304" pitchFamily="18" charset="0"/>
            </a:endParaRPr>
          </a:p>
          <a:p>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5G communication network layer is critical for enabling real-time, high-speed, and low-latency communication between ambulances, paramedics, and hospitals. It supports key services such as:</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eMBB (enhanced Mobile Broadband) for HD video,</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URLLC (Ultra-Reliable Low-Latency Communication) for time-sensitive medical data,</a:t>
            </a:r>
          </a:p>
          <a:p>
            <a:pPr>
              <a:buFont typeface="Arial" panose="020B0604020202020204" pitchFamily="34" charset="0"/>
              <a:buChar char="•"/>
            </a:pPr>
            <a:r>
              <a:rPr lang="en-US" sz="1400" dirty="0">
                <a:latin typeface="Times New Roman" panose="02020603050405020304" pitchFamily="18" charset="0"/>
                <a:cs typeface="Times New Roman" panose="02020603050405020304" pitchFamily="18" charset="0"/>
              </a:rPr>
              <a:t>mMTC (massive Machine-Type Communication) for IoT device integration.</a:t>
            </a:r>
          </a:p>
          <a:p>
            <a:r>
              <a:rPr lang="en-US" sz="1400" dirty="0">
                <a:latin typeface="Times New Roman" panose="02020603050405020304" pitchFamily="18" charset="0"/>
                <a:cs typeface="Times New Roman" panose="02020603050405020304" pitchFamily="18" charset="0"/>
              </a:rPr>
              <a:t>The system utilizes network slicing to create dedicated virtual networks that prioritize emergency medical data transmission, even when network traffic is high</a:t>
            </a:r>
          </a:p>
        </p:txBody>
      </p:sp>
      <p:sp>
        <p:nvSpPr>
          <p:cNvPr id="14" name="TextBox 13">
            <a:extLst>
              <a:ext uri="{FF2B5EF4-FFF2-40B4-BE49-F238E27FC236}">
                <a16:creationId xmlns:a16="http://schemas.microsoft.com/office/drawing/2014/main" id="{EBCB471A-6AA6-40CE-A9D2-30C66587C60B}"/>
              </a:ext>
            </a:extLst>
          </p:cNvPr>
          <p:cNvSpPr txBox="1"/>
          <p:nvPr/>
        </p:nvSpPr>
        <p:spPr>
          <a:xfrm>
            <a:off x="560917" y="2578776"/>
            <a:ext cx="6100232" cy="3754874"/>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Key Components:</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pPr>
              <a:buFont typeface="+mj-lt"/>
              <a:buAutoNum type="arabicPeriod"/>
            </a:pPr>
            <a:r>
              <a:rPr lang="en-US" sz="1400" b="1" dirty="0">
                <a:latin typeface="Times New Roman" panose="02020603050405020304" pitchFamily="18" charset="0"/>
                <a:cs typeface="Times New Roman" panose="02020603050405020304" pitchFamily="18" charset="0"/>
              </a:rPr>
              <a:t>Mobile 5G Unit:</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Installed in ambulances, it ensures stable, high-speed connectivity even in remote or urban areas with unstable coverage.</a:t>
            </a:r>
          </a:p>
          <a:p>
            <a:pPr>
              <a:buFont typeface="+mj-lt"/>
              <a:buAutoNum type="arabicPeriod"/>
            </a:pPr>
            <a:r>
              <a:rPr lang="en-US" sz="1400" b="1" dirty="0">
                <a:latin typeface="Times New Roman" panose="02020603050405020304" pitchFamily="18" charset="0"/>
                <a:cs typeface="Times New Roman" panose="02020603050405020304" pitchFamily="18" charset="0"/>
              </a:rPr>
              <a:t>Edge Computing (MEC):</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Processes data closer to the ambulance to reduce latency, particularly for ECG and live video.</a:t>
            </a:r>
          </a:p>
          <a:p>
            <a:pPr>
              <a:buFont typeface="+mj-lt"/>
              <a:buAutoNum type="arabicPeriod"/>
            </a:pPr>
            <a:r>
              <a:rPr lang="en-US" sz="1400" b="1" dirty="0">
                <a:latin typeface="Times New Roman" panose="02020603050405020304" pitchFamily="18" charset="0"/>
                <a:cs typeface="Times New Roman" panose="02020603050405020304" pitchFamily="18" charset="0"/>
              </a:rPr>
              <a:t>Low-Latency Communication: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Enables instant video and data transfer to hospitals, allowing physicians to provide real-time guidance to paramedics.</a:t>
            </a:r>
          </a:p>
          <a:p>
            <a:pPr>
              <a:buFont typeface="+mj-lt"/>
              <a:buAutoNum type="arabicPeriod"/>
            </a:pPr>
            <a:r>
              <a:rPr lang="en-US" sz="1400" b="1" dirty="0">
                <a:latin typeface="Times New Roman" panose="02020603050405020304" pitchFamily="18" charset="0"/>
                <a:cs typeface="Times New Roman" panose="02020603050405020304" pitchFamily="18" charset="0"/>
              </a:rPr>
              <a:t>Network Slicing:</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Allocates dedicated virtual channels for medical data, optimizing communication between ambulance and hospital systems.</a:t>
            </a:r>
          </a:p>
          <a:p>
            <a:pPr>
              <a:buFont typeface="+mj-lt"/>
              <a:buAutoNum type="arabicPeriod"/>
            </a:pPr>
            <a:r>
              <a:rPr lang="en-US" sz="1400" b="1" dirty="0">
                <a:latin typeface="Times New Roman" panose="02020603050405020304" pitchFamily="18" charset="0"/>
                <a:cs typeface="Times New Roman" panose="02020603050405020304" pitchFamily="18" charset="0"/>
              </a:rPr>
              <a:t>Seamless Handover:</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Maintains continuous connectivity by ensuring smooth transitions between 5G base stations as the ambulance moves</a:t>
            </a:r>
          </a:p>
        </p:txBody>
      </p:sp>
    </p:spTree>
    <p:extLst>
      <p:ext uri="{BB962C8B-B14F-4D97-AF65-F5344CB8AC3E}">
        <p14:creationId xmlns:p14="http://schemas.microsoft.com/office/powerpoint/2010/main" val="15489056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Box 12">
            <a:extLst>
              <a:ext uri="{FF2B5EF4-FFF2-40B4-BE49-F238E27FC236}">
                <a16:creationId xmlns:a16="http://schemas.microsoft.com/office/drawing/2014/main" id="{08346B98-06BF-43C5-BB23-C4FCB875D7DE}"/>
              </a:ext>
            </a:extLst>
          </p:cNvPr>
          <p:cNvSpPr txBox="1"/>
          <p:nvPr/>
        </p:nvSpPr>
        <p:spPr>
          <a:xfrm>
            <a:off x="177801" y="262741"/>
            <a:ext cx="7363882" cy="1446550"/>
          </a:xfrm>
          <a:prstGeom prst="rect">
            <a:avLst/>
          </a:prstGeom>
          <a:noFill/>
        </p:spPr>
        <p:txBody>
          <a:bodyPr wrap="square">
            <a:spAutoFit/>
          </a:bodyPr>
          <a:lstStyle/>
          <a:p>
            <a:r>
              <a:rPr lang="en-US" b="1" dirty="0">
                <a:effectLst/>
                <a:latin typeface="Times New Roman" panose="02020603050405020304" pitchFamily="18" charset="0"/>
                <a:ea typeface="Times New Roman" panose="02020603050405020304" pitchFamily="18" charset="0"/>
                <a:cs typeface="Times New Roman" panose="02020603050405020304" pitchFamily="18" charset="0"/>
              </a:rPr>
              <a:t>The Remote Video Communication Layer</a:t>
            </a:r>
            <a:endParaRPr lang="ar-SA" b="1" dirty="0">
              <a:latin typeface="Times New Roman" panose="02020603050405020304" pitchFamily="18" charset="0"/>
              <a:cs typeface="Times New Roman" panose="02020603050405020304" pitchFamily="18" charset="0"/>
            </a:endParaRPr>
          </a:p>
          <a:p>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r>
              <a:rPr lang="en-US" sz="1400" dirty="0">
                <a:latin typeface="Times New Roman" panose="02020603050405020304" pitchFamily="18" charset="0"/>
                <a:cs typeface="Times New Roman" panose="02020603050405020304" pitchFamily="18" charset="0"/>
              </a:rPr>
              <a:t>The Remote Video Communication Layer is a vital part of the 5G smart ambulance system, enabling real-time visual interaction between paramedics and hospital physicians. It utilizes 5G’s high-speed and ultra-low latency features to support high-definition, bidirectional video streaming.</a:t>
            </a:r>
          </a:p>
        </p:txBody>
      </p:sp>
      <p:sp>
        <p:nvSpPr>
          <p:cNvPr id="14" name="TextBox 13">
            <a:extLst>
              <a:ext uri="{FF2B5EF4-FFF2-40B4-BE49-F238E27FC236}">
                <a16:creationId xmlns:a16="http://schemas.microsoft.com/office/drawing/2014/main" id="{EBCB471A-6AA6-40CE-A9D2-30C66587C60B}"/>
              </a:ext>
            </a:extLst>
          </p:cNvPr>
          <p:cNvSpPr txBox="1"/>
          <p:nvPr/>
        </p:nvSpPr>
        <p:spPr>
          <a:xfrm>
            <a:off x="323849" y="1994576"/>
            <a:ext cx="6390217" cy="3754874"/>
          </a:xfrm>
          <a:prstGeom prst="rect">
            <a:avLst/>
          </a:prstGeom>
          <a:noFill/>
        </p:spPr>
        <p:txBody>
          <a:bodyPr wrap="square">
            <a:spAutoFit/>
          </a:bodyPr>
          <a:lstStyle/>
          <a:p>
            <a:r>
              <a:rPr lang="en-US" sz="1400" b="1" dirty="0">
                <a:latin typeface="Times New Roman" panose="02020603050405020304" pitchFamily="18" charset="0"/>
                <a:cs typeface="Times New Roman" panose="02020603050405020304" pitchFamily="18" charset="0"/>
              </a:rPr>
              <a:t>Functions and Features:</a:t>
            </a:r>
            <a:endParaRPr lang="ar-SA" sz="1400" b="1" dirty="0">
              <a:latin typeface="Times New Roman" panose="02020603050405020304" pitchFamily="18" charset="0"/>
              <a:cs typeface="Times New Roman" panose="02020603050405020304" pitchFamily="18" charset="0"/>
            </a:endParaRPr>
          </a:p>
          <a:p>
            <a:endParaRPr lang="en-US" sz="1400" b="1" dirty="0">
              <a:latin typeface="Times New Roman" panose="02020603050405020304" pitchFamily="18" charset="0"/>
              <a:cs typeface="Times New Roman" panose="02020603050405020304" pitchFamily="18" charset="0"/>
            </a:endParaRPr>
          </a:p>
          <a:p>
            <a:pPr>
              <a:buFont typeface="+mj-lt"/>
              <a:buAutoNum type="arabicPeriod"/>
            </a:pPr>
            <a:r>
              <a:rPr lang="en-US" sz="1400" b="1" dirty="0">
                <a:latin typeface="Times New Roman" panose="02020603050405020304" pitchFamily="18" charset="0"/>
                <a:cs typeface="Times New Roman" panose="02020603050405020304" pitchFamily="18" charset="0"/>
              </a:rPr>
              <a:t>High-Definition Video Streaming:</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Provides live, high-quality footage from the ambulance, allowing hospital staff to assess the patient’s condition and prepare for treatment in advance.</a:t>
            </a:r>
          </a:p>
          <a:p>
            <a:pPr>
              <a:buFont typeface="+mj-lt"/>
              <a:buAutoNum type="arabicPeriod"/>
            </a:pPr>
            <a:r>
              <a:rPr lang="en-US" sz="1400" b="1" dirty="0">
                <a:latin typeface="Times New Roman" panose="02020603050405020304" pitchFamily="18" charset="0"/>
                <a:cs typeface="Times New Roman" panose="02020603050405020304" pitchFamily="18" charset="0"/>
              </a:rPr>
              <a:t>Low-Latency Communication: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Ensures real-time video transfer with minimal delay, allowing doctors to issue timely, life-saving instructions to paramedics during critical emergencies.</a:t>
            </a:r>
          </a:p>
          <a:p>
            <a:pPr>
              <a:buFont typeface="+mj-lt"/>
              <a:buAutoNum type="arabicPeriod"/>
            </a:pPr>
            <a:r>
              <a:rPr lang="en-US" sz="1400" b="1" dirty="0">
                <a:latin typeface="Times New Roman" panose="02020603050405020304" pitchFamily="18" charset="0"/>
                <a:cs typeface="Times New Roman" panose="02020603050405020304" pitchFamily="18" charset="0"/>
              </a:rPr>
              <a:t>Bidirectional Video Interaction:</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Supports two-way visual communication, enhancing collaboration and enabling hospital teams to guide emergency care directly and visually.</a:t>
            </a:r>
          </a:p>
          <a:p>
            <a:pPr>
              <a:buFont typeface="+mj-lt"/>
              <a:buAutoNum type="arabicPeriod"/>
            </a:pPr>
            <a:r>
              <a:rPr lang="en-US" sz="1400" b="1" dirty="0">
                <a:latin typeface="Times New Roman" panose="02020603050405020304" pitchFamily="18" charset="0"/>
                <a:cs typeface="Times New Roman" panose="02020603050405020304" pitchFamily="18" charset="0"/>
              </a:rPr>
              <a:t>Integration with Medical Devices: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Combines video with data from ECG monitors and ultrasound devices, giving physicians a complete picture of the patient’s status for accurate remote diagnosis.</a:t>
            </a:r>
          </a:p>
          <a:p>
            <a:pPr>
              <a:buFont typeface="+mj-lt"/>
              <a:buAutoNum type="arabicPeriod"/>
            </a:pPr>
            <a:r>
              <a:rPr lang="en-US" sz="1400" b="1" dirty="0">
                <a:latin typeface="Times New Roman" panose="02020603050405020304" pitchFamily="18" charset="0"/>
                <a:cs typeface="Times New Roman" panose="02020603050405020304" pitchFamily="18" charset="0"/>
              </a:rPr>
              <a:t>Emergency Room Readiness:</a:t>
            </a:r>
            <a:br>
              <a:rPr lang="en-US" sz="1400" dirty="0">
                <a:latin typeface="Times New Roman" panose="02020603050405020304" pitchFamily="18" charset="0"/>
                <a:cs typeface="Times New Roman" panose="02020603050405020304" pitchFamily="18" charset="0"/>
              </a:rPr>
            </a:br>
            <a:r>
              <a:rPr lang="en-US" sz="1400" dirty="0">
                <a:latin typeface="Times New Roman" panose="02020603050405020304" pitchFamily="18" charset="0"/>
                <a:cs typeface="Times New Roman" panose="02020603050405020304" pitchFamily="18" charset="0"/>
              </a:rPr>
              <a:t>Real-time video allows ER teams to prepare equipment and medical staff before the patient’s arrival, reducing response time and improving critical care outcomes</a:t>
            </a:r>
          </a:p>
        </p:txBody>
      </p:sp>
    </p:spTree>
    <p:extLst>
      <p:ext uri="{BB962C8B-B14F-4D97-AF65-F5344CB8AC3E}">
        <p14:creationId xmlns:p14="http://schemas.microsoft.com/office/powerpoint/2010/main" val="653609191"/>
      </p:ext>
    </p:extLst>
  </p:cSld>
  <p:clrMapOvr>
    <a:masterClrMapping/>
  </p:clrMapOvr>
</p:sld>
</file>

<file path=ppt/theme/theme1.xml><?xml version="1.0" encoding="utf-8"?>
<a:theme xmlns:a="http://schemas.openxmlformats.org/drawingml/2006/main" name="Custom">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Facet">
  <a:themeElements>
    <a:clrScheme name="Custom 1">
      <a:dk1>
        <a:sysClr val="windowText" lastClr="000000"/>
      </a:dk1>
      <a:lt1>
        <a:sysClr val="window" lastClr="FFFFFF"/>
      </a:lt1>
      <a:dk2>
        <a:srgbClr val="2C3C43"/>
      </a:dk2>
      <a:lt2>
        <a:srgbClr val="EBEBEB"/>
      </a:lt2>
      <a:accent1>
        <a:srgbClr val="F1F5E5"/>
      </a:accent1>
      <a:accent2>
        <a:srgbClr val="DBF4CA"/>
      </a:accent2>
      <a:accent3>
        <a:srgbClr val="F9F1D2"/>
      </a:accent3>
      <a:accent4>
        <a:srgbClr val="E76618"/>
      </a:accent4>
      <a:accent5>
        <a:srgbClr val="C42F1A"/>
      </a:accent5>
      <a:accent6>
        <a:srgbClr val="918655"/>
      </a:accent6>
      <a:hlink>
        <a:srgbClr val="FFFFFF"/>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C511997D-2559-4D54-8469-327570B1872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E0D8C9A-C895-482B-B501-694996FFDE4D}">
  <ds:schemaRefs>
    <ds:schemaRef ds:uri="http://schemas.microsoft.com/sharepoint/v3/contenttype/forms"/>
  </ds:schemaRefs>
</ds:datastoreItem>
</file>

<file path=customXml/itemProps3.xml><?xml version="1.0" encoding="utf-8"?>
<ds:datastoreItem xmlns:ds="http://schemas.openxmlformats.org/officeDocument/2006/customXml" ds:itemID="{F4AD51DF-C727-4608-B606-5D6C957D4C4D}">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0</TotalTime>
  <Words>1994</Words>
  <Application>Microsoft Office PowerPoint</Application>
  <PresentationFormat>Widescreen</PresentationFormat>
  <Paragraphs>154</Paragraphs>
  <Slides>16</Slides>
  <Notes>16</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16</vt:i4>
      </vt:variant>
    </vt:vector>
  </HeadingPairs>
  <TitlesOfParts>
    <vt:vector size="29" baseType="lpstr">
      <vt:lpstr>等线</vt:lpstr>
      <vt:lpstr>Abadi</vt:lpstr>
      <vt:lpstr>Arial</vt:lpstr>
      <vt:lpstr>Calibri</vt:lpstr>
      <vt:lpstr>Calibri Light</vt:lpstr>
      <vt:lpstr>Posterama Text Black</vt:lpstr>
      <vt:lpstr>Posterama Text SemiBold</vt:lpstr>
      <vt:lpstr>Times New Roman</vt:lpstr>
      <vt:lpstr>Trebuchet MS</vt:lpstr>
      <vt:lpstr>Wingdings</vt:lpstr>
      <vt:lpstr>Wingdings 3</vt:lpstr>
      <vt:lpstr>Custom</vt:lpstr>
      <vt:lpstr>Facet</vt:lpstr>
      <vt:lpstr>Using 5G technology to improve medical conditions in ambulances</vt:lpstr>
      <vt:lpstr>Contents</vt:lpstr>
      <vt:lpstr>Introduction</vt:lpstr>
      <vt:lpstr>Related Work</vt:lpstr>
      <vt:lpstr>Problem Statement</vt:lpstr>
      <vt:lpstr>Proposed System</vt:lpstr>
      <vt:lpstr>System Architecture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FUTURE SCOPE</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2023-09-14T06:03:51Z</dcterms:created>
  <dcterms:modified xsi:type="dcterms:W3CDTF">2025-05-05T12:54:11Z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